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8" r:id="rId2"/>
    <p:sldId id="279" r:id="rId3"/>
    <p:sldId id="294" r:id="rId4"/>
    <p:sldId id="295" r:id="rId5"/>
    <p:sldId id="296" r:id="rId6"/>
    <p:sldId id="298" r:id="rId7"/>
    <p:sldId id="301" r:id="rId8"/>
    <p:sldId id="261" r:id="rId9"/>
    <p:sldId id="303" r:id="rId10"/>
    <p:sldId id="269" r:id="rId11"/>
    <p:sldId id="278" r:id="rId12"/>
    <p:sldId id="276" r:id="rId13"/>
    <p:sldId id="306" r:id="rId14"/>
    <p:sldId id="305" r:id="rId15"/>
    <p:sldId id="275" r:id="rId16"/>
    <p:sldId id="277" r:id="rId17"/>
    <p:sldId id="292" r:id="rId18"/>
    <p:sldId id="290" r:id="rId19"/>
    <p:sldId id="304" r:id="rId20"/>
    <p:sldId id="260" r:id="rId21"/>
    <p:sldId id="270" r:id="rId22"/>
    <p:sldId id="307" r:id="rId23"/>
    <p:sldId id="308" r:id="rId24"/>
    <p:sldId id="271" r:id="rId25"/>
    <p:sldId id="309" r:id="rId26"/>
    <p:sldId id="319" r:id="rId27"/>
    <p:sldId id="272" r:id="rId28"/>
    <p:sldId id="310" r:id="rId29"/>
    <p:sldId id="311" r:id="rId30"/>
    <p:sldId id="312" r:id="rId31"/>
    <p:sldId id="313" r:id="rId32"/>
    <p:sldId id="314" r:id="rId33"/>
    <p:sldId id="315" r:id="rId34"/>
    <p:sldId id="316" r:id="rId35"/>
    <p:sldId id="317" r:id="rId36"/>
    <p:sldId id="318" r:id="rId37"/>
    <p:sldId id="273" r:id="rId38"/>
    <p:sldId id="291" r:id="rId39"/>
    <p:sldId id="29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196" autoAdjust="0"/>
  </p:normalViewPr>
  <p:slideViewPr>
    <p:cSldViewPr snapToGrid="0">
      <p:cViewPr varScale="1">
        <p:scale>
          <a:sx n="82" d="100"/>
          <a:sy n="82" d="100"/>
        </p:scale>
        <p:origin x="64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AA9702-DCBA-44C2-AF5F-D3134A2395C5}" type="datetimeFigureOut">
              <a:rPr lang="en-IN" smtClean="0"/>
              <a:t>10-04-2023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826C57-3C4B-46E3-AF4E-F6164F684521}" type="slidenum">
              <a:rPr lang="en-IN" smtClean="0"/>
              <a:t>‹#›</a:t>
            </a:fld>
            <a:endParaRPr lang="en-IN"/>
          </a:p>
        </p:txBody>
      </p:sp>
    </p:spTree>
    <p:extLst>
      <p:ext uri="{BB962C8B-B14F-4D97-AF65-F5344CB8AC3E}">
        <p14:creationId xmlns:p14="http://schemas.microsoft.com/office/powerpoint/2010/main" val="2914325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772EF-EC2D-4158-97CD-BB78795FC6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117201F-FFE7-4B1C-9C05-223902D28A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73E3AA7-1838-431E-922B-C490A3F5DC1C}"/>
              </a:ext>
            </a:extLst>
          </p:cNvPr>
          <p:cNvSpPr>
            <a:spLocks noGrp="1"/>
          </p:cNvSpPr>
          <p:nvPr>
            <p:ph type="dt" sz="half" idx="10"/>
          </p:nvPr>
        </p:nvSpPr>
        <p:spPr/>
        <p:txBody>
          <a:bodyPr/>
          <a:lstStyle/>
          <a:p>
            <a:fld id="{96D3F6AD-3AF9-43CD-8DAD-095F5D468158}" type="datetime1">
              <a:rPr lang="en-IN" smtClean="0"/>
              <a:t>10-04-2023</a:t>
            </a:fld>
            <a:endParaRPr lang="en-IN"/>
          </a:p>
        </p:txBody>
      </p:sp>
      <p:sp>
        <p:nvSpPr>
          <p:cNvPr id="5" name="Footer Placeholder 4">
            <a:extLst>
              <a:ext uri="{FF2B5EF4-FFF2-40B4-BE49-F238E27FC236}">
                <a16:creationId xmlns:a16="http://schemas.microsoft.com/office/drawing/2014/main" id="{DA579856-F0BC-4A12-9ADE-C8F07C2330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41FC16-D3B1-4B2D-A2C5-884AFBD35EC8}"/>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41684111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08CA-68F5-436F-BB28-5083D1B44E0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380DF81-BED7-47FA-A665-09627841CD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41CAFE-6548-4C02-84CF-152840BF69BF}"/>
              </a:ext>
            </a:extLst>
          </p:cNvPr>
          <p:cNvSpPr>
            <a:spLocks noGrp="1"/>
          </p:cNvSpPr>
          <p:nvPr>
            <p:ph type="dt" sz="half" idx="10"/>
          </p:nvPr>
        </p:nvSpPr>
        <p:spPr/>
        <p:txBody>
          <a:bodyPr/>
          <a:lstStyle/>
          <a:p>
            <a:fld id="{0D5A59D0-5619-41D5-9960-04993731C9D5}" type="datetime1">
              <a:rPr lang="en-IN" smtClean="0"/>
              <a:t>10-04-2023</a:t>
            </a:fld>
            <a:endParaRPr lang="en-IN"/>
          </a:p>
        </p:txBody>
      </p:sp>
      <p:sp>
        <p:nvSpPr>
          <p:cNvPr id="5" name="Footer Placeholder 4">
            <a:extLst>
              <a:ext uri="{FF2B5EF4-FFF2-40B4-BE49-F238E27FC236}">
                <a16:creationId xmlns:a16="http://schemas.microsoft.com/office/drawing/2014/main" id="{5EA9E442-0DEC-460F-B8EF-27783E31D0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9E74DE-2011-4A1C-B053-23B699B9FCF8}"/>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2411876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81ADE2-C0D5-4B11-AA48-D243EE500B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4AA8E5-B2B1-46C0-A188-4A11E4014C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A90737-F9A7-47BF-887B-F4CB30476B1A}"/>
              </a:ext>
            </a:extLst>
          </p:cNvPr>
          <p:cNvSpPr>
            <a:spLocks noGrp="1"/>
          </p:cNvSpPr>
          <p:nvPr>
            <p:ph type="dt" sz="half" idx="10"/>
          </p:nvPr>
        </p:nvSpPr>
        <p:spPr/>
        <p:txBody>
          <a:bodyPr/>
          <a:lstStyle/>
          <a:p>
            <a:fld id="{AE0E73B4-71EA-4FCD-A701-C41E183EE24C}" type="datetime1">
              <a:rPr lang="en-IN" smtClean="0"/>
              <a:t>10-04-2023</a:t>
            </a:fld>
            <a:endParaRPr lang="en-IN"/>
          </a:p>
        </p:txBody>
      </p:sp>
      <p:sp>
        <p:nvSpPr>
          <p:cNvPr id="5" name="Footer Placeholder 4">
            <a:extLst>
              <a:ext uri="{FF2B5EF4-FFF2-40B4-BE49-F238E27FC236}">
                <a16:creationId xmlns:a16="http://schemas.microsoft.com/office/drawing/2014/main" id="{4D9F7BBB-632D-4359-B286-E156E100BF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138D7DA-D2F5-40DD-9454-CDBE197230A6}"/>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3591862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8CB42-2519-431E-BD8B-00D6CDF0650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AF70D3-2DAF-4069-BC80-A0310EA5B21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2D5EF1-C9E1-453B-B39D-E643C2A247FF}"/>
              </a:ext>
            </a:extLst>
          </p:cNvPr>
          <p:cNvSpPr>
            <a:spLocks noGrp="1"/>
          </p:cNvSpPr>
          <p:nvPr>
            <p:ph type="dt" sz="half" idx="10"/>
          </p:nvPr>
        </p:nvSpPr>
        <p:spPr/>
        <p:txBody>
          <a:bodyPr/>
          <a:lstStyle/>
          <a:p>
            <a:fld id="{DD2F33AD-35DB-4814-9636-27C3DA734CA5}" type="datetime1">
              <a:rPr lang="en-IN" smtClean="0"/>
              <a:t>10-04-2023</a:t>
            </a:fld>
            <a:endParaRPr lang="en-IN"/>
          </a:p>
        </p:txBody>
      </p:sp>
      <p:sp>
        <p:nvSpPr>
          <p:cNvPr id="5" name="Footer Placeholder 4">
            <a:extLst>
              <a:ext uri="{FF2B5EF4-FFF2-40B4-BE49-F238E27FC236}">
                <a16:creationId xmlns:a16="http://schemas.microsoft.com/office/drawing/2014/main" id="{E0D6723F-97AF-4ED0-B164-AF0F8DE4D8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44F717-B35D-4169-8969-E0DA2F5EB032}"/>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1405489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910D3-367F-40FC-83DA-746D8BCAFB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182CE61-6149-4E7A-B0A4-F434D6FF4F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207C46-C00F-4A18-B962-FDD22CFEE839}"/>
              </a:ext>
            </a:extLst>
          </p:cNvPr>
          <p:cNvSpPr>
            <a:spLocks noGrp="1"/>
          </p:cNvSpPr>
          <p:nvPr>
            <p:ph type="dt" sz="half" idx="10"/>
          </p:nvPr>
        </p:nvSpPr>
        <p:spPr/>
        <p:txBody>
          <a:bodyPr/>
          <a:lstStyle/>
          <a:p>
            <a:fld id="{EC91FFE5-A2CB-42E8-82DD-60ACC1665DFA}" type="datetime1">
              <a:rPr lang="en-IN" smtClean="0"/>
              <a:t>10-04-2023</a:t>
            </a:fld>
            <a:endParaRPr lang="en-IN"/>
          </a:p>
        </p:txBody>
      </p:sp>
      <p:sp>
        <p:nvSpPr>
          <p:cNvPr id="5" name="Footer Placeholder 4">
            <a:extLst>
              <a:ext uri="{FF2B5EF4-FFF2-40B4-BE49-F238E27FC236}">
                <a16:creationId xmlns:a16="http://schemas.microsoft.com/office/drawing/2014/main" id="{C34FAB98-9DEB-45D2-800F-2CDB53D330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C845CB-71C1-4876-B923-3AEEFE8864CB}"/>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2655209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67339-AD01-43CD-9E54-51259952AD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795267-9671-41F9-9036-A2B92EBE10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EF0D85E-6E28-4D85-A3D6-B9A7B84285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183A78-F52E-40FD-BEC6-F4D6A9EBEFCD}"/>
              </a:ext>
            </a:extLst>
          </p:cNvPr>
          <p:cNvSpPr>
            <a:spLocks noGrp="1"/>
          </p:cNvSpPr>
          <p:nvPr>
            <p:ph type="dt" sz="half" idx="10"/>
          </p:nvPr>
        </p:nvSpPr>
        <p:spPr/>
        <p:txBody>
          <a:bodyPr/>
          <a:lstStyle/>
          <a:p>
            <a:fld id="{0B25EACA-4CEE-4332-870E-59ECC9E1641E}" type="datetime1">
              <a:rPr lang="en-IN" smtClean="0"/>
              <a:t>10-04-2023</a:t>
            </a:fld>
            <a:endParaRPr lang="en-IN"/>
          </a:p>
        </p:txBody>
      </p:sp>
      <p:sp>
        <p:nvSpPr>
          <p:cNvPr id="6" name="Footer Placeholder 5">
            <a:extLst>
              <a:ext uri="{FF2B5EF4-FFF2-40B4-BE49-F238E27FC236}">
                <a16:creationId xmlns:a16="http://schemas.microsoft.com/office/drawing/2014/main" id="{1857F9C9-2120-41E6-BA6C-9BFAE30362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88349E6-BC6C-4F0F-8235-DE52FCF6BD48}"/>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3292768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550F3-A8D2-4BEF-AC4A-3EBF55F62C4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7C049D-5527-4825-8BBF-C5B38D434F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E900D4-768D-4691-9B7C-8BF9A90A4B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6589A0B-3752-493A-A5F3-96A764775E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2905DE-75EA-403B-AFD9-CBEC609BA8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1FD261A-662F-4DCA-8285-918A5332ED6A}"/>
              </a:ext>
            </a:extLst>
          </p:cNvPr>
          <p:cNvSpPr>
            <a:spLocks noGrp="1"/>
          </p:cNvSpPr>
          <p:nvPr>
            <p:ph type="dt" sz="half" idx="10"/>
          </p:nvPr>
        </p:nvSpPr>
        <p:spPr/>
        <p:txBody>
          <a:bodyPr/>
          <a:lstStyle/>
          <a:p>
            <a:fld id="{CAD359CD-D8A5-427C-B0E6-4C797EAB8B15}" type="datetime1">
              <a:rPr lang="en-IN" smtClean="0"/>
              <a:t>10-04-2023</a:t>
            </a:fld>
            <a:endParaRPr lang="en-IN"/>
          </a:p>
        </p:txBody>
      </p:sp>
      <p:sp>
        <p:nvSpPr>
          <p:cNvPr id="8" name="Footer Placeholder 7">
            <a:extLst>
              <a:ext uri="{FF2B5EF4-FFF2-40B4-BE49-F238E27FC236}">
                <a16:creationId xmlns:a16="http://schemas.microsoft.com/office/drawing/2014/main" id="{907E3216-021E-49E2-A8B2-8E1568CD338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FC097CA-1C0F-4802-9FA0-C5B0111F9DE1}"/>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3432038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E670-D118-4B6B-AD1C-DF5EFE57A2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46AC22E-DE90-4EB0-8B98-F2E981C645B5}"/>
              </a:ext>
            </a:extLst>
          </p:cNvPr>
          <p:cNvSpPr>
            <a:spLocks noGrp="1"/>
          </p:cNvSpPr>
          <p:nvPr>
            <p:ph type="dt" sz="half" idx="10"/>
          </p:nvPr>
        </p:nvSpPr>
        <p:spPr/>
        <p:txBody>
          <a:bodyPr/>
          <a:lstStyle/>
          <a:p>
            <a:fld id="{F7FA9010-52D9-4C22-9E70-0F447AA93C70}" type="datetime1">
              <a:rPr lang="en-IN" smtClean="0"/>
              <a:t>10-04-2023</a:t>
            </a:fld>
            <a:endParaRPr lang="en-IN"/>
          </a:p>
        </p:txBody>
      </p:sp>
      <p:sp>
        <p:nvSpPr>
          <p:cNvPr id="4" name="Footer Placeholder 3">
            <a:extLst>
              <a:ext uri="{FF2B5EF4-FFF2-40B4-BE49-F238E27FC236}">
                <a16:creationId xmlns:a16="http://schemas.microsoft.com/office/drawing/2014/main" id="{E9B2B702-F39E-4B0B-A016-5630FBD0AA0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64994D3-4C2C-4B2D-8211-C651BDBDC0A9}"/>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25491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135B20-E874-449D-9777-B6764E80EA2E}"/>
              </a:ext>
            </a:extLst>
          </p:cNvPr>
          <p:cNvSpPr>
            <a:spLocks noGrp="1"/>
          </p:cNvSpPr>
          <p:nvPr>
            <p:ph type="dt" sz="half" idx="10"/>
          </p:nvPr>
        </p:nvSpPr>
        <p:spPr/>
        <p:txBody>
          <a:bodyPr/>
          <a:lstStyle/>
          <a:p>
            <a:fld id="{E9FFFDDD-B1B6-4D83-B550-A2C8ADF06D0B}" type="datetime1">
              <a:rPr lang="en-IN" smtClean="0"/>
              <a:t>10-04-2023</a:t>
            </a:fld>
            <a:endParaRPr lang="en-IN"/>
          </a:p>
        </p:txBody>
      </p:sp>
      <p:sp>
        <p:nvSpPr>
          <p:cNvPr id="3" name="Footer Placeholder 2">
            <a:extLst>
              <a:ext uri="{FF2B5EF4-FFF2-40B4-BE49-F238E27FC236}">
                <a16:creationId xmlns:a16="http://schemas.microsoft.com/office/drawing/2014/main" id="{CC722F13-4E53-4863-8D93-63B07A32147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9C7B392-7DBA-4343-84DB-6278D4324D82}"/>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1726999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E2C2B-9976-4FB2-9B71-F966E2279A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2A08ED-F18A-4CF3-946B-A5D31169ED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C2F604E-A450-48D3-A64B-E1C8E60F3C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DB5BC9-40EF-46E5-B3B0-BD8EC085642C}"/>
              </a:ext>
            </a:extLst>
          </p:cNvPr>
          <p:cNvSpPr>
            <a:spLocks noGrp="1"/>
          </p:cNvSpPr>
          <p:nvPr>
            <p:ph type="dt" sz="half" idx="10"/>
          </p:nvPr>
        </p:nvSpPr>
        <p:spPr/>
        <p:txBody>
          <a:bodyPr/>
          <a:lstStyle/>
          <a:p>
            <a:fld id="{801A7D57-22C8-4323-BBBA-2ADA42F6C946}" type="datetime1">
              <a:rPr lang="en-IN" smtClean="0"/>
              <a:t>10-04-2023</a:t>
            </a:fld>
            <a:endParaRPr lang="en-IN"/>
          </a:p>
        </p:txBody>
      </p:sp>
      <p:sp>
        <p:nvSpPr>
          <p:cNvPr id="6" name="Footer Placeholder 5">
            <a:extLst>
              <a:ext uri="{FF2B5EF4-FFF2-40B4-BE49-F238E27FC236}">
                <a16:creationId xmlns:a16="http://schemas.microsoft.com/office/drawing/2014/main" id="{2A3AE369-A73F-43EE-A24B-EC63C5C3D21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31F9B7-8DC9-4DA7-8743-72B47CDAEDC3}"/>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1702641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ECFD8-1269-4560-B12E-D68DBCFE01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2E1498A-9411-4A61-A32A-EB4415B454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A17EB07-E35F-4D78-A51C-45173126F3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BC5E90-DFC4-4D30-86FC-FC185ED878B5}"/>
              </a:ext>
            </a:extLst>
          </p:cNvPr>
          <p:cNvSpPr>
            <a:spLocks noGrp="1"/>
          </p:cNvSpPr>
          <p:nvPr>
            <p:ph type="dt" sz="half" idx="10"/>
          </p:nvPr>
        </p:nvSpPr>
        <p:spPr/>
        <p:txBody>
          <a:bodyPr/>
          <a:lstStyle/>
          <a:p>
            <a:fld id="{D8BEAEB3-0C30-425D-8326-D8AA911FAB90}" type="datetime1">
              <a:rPr lang="en-IN" smtClean="0"/>
              <a:t>10-04-2023</a:t>
            </a:fld>
            <a:endParaRPr lang="en-IN"/>
          </a:p>
        </p:txBody>
      </p:sp>
      <p:sp>
        <p:nvSpPr>
          <p:cNvPr id="6" name="Footer Placeholder 5">
            <a:extLst>
              <a:ext uri="{FF2B5EF4-FFF2-40B4-BE49-F238E27FC236}">
                <a16:creationId xmlns:a16="http://schemas.microsoft.com/office/drawing/2014/main" id="{28CB9E5D-9305-4C4A-B21F-B458F450F18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E93CC7-3133-4FB1-9203-82DCF505F32E}"/>
              </a:ext>
            </a:extLst>
          </p:cNvPr>
          <p:cNvSpPr>
            <a:spLocks noGrp="1"/>
          </p:cNvSpPr>
          <p:nvPr>
            <p:ph type="sldNum" sz="quarter" idx="12"/>
          </p:nvPr>
        </p:nvSpPr>
        <p:spPr/>
        <p:txBody>
          <a:bodyPr/>
          <a:lstStyle/>
          <a:p>
            <a:fld id="{185B556D-0798-4C0F-AA89-4C65A3344379}" type="slidenum">
              <a:rPr lang="en-IN" smtClean="0"/>
              <a:t>‹#›</a:t>
            </a:fld>
            <a:endParaRPr lang="en-IN"/>
          </a:p>
        </p:txBody>
      </p:sp>
    </p:spTree>
    <p:extLst>
      <p:ext uri="{BB962C8B-B14F-4D97-AF65-F5344CB8AC3E}">
        <p14:creationId xmlns:p14="http://schemas.microsoft.com/office/powerpoint/2010/main" val="3409598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4C1473-5F66-4D31-82DA-3B239ED5E9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A90F086-B7CC-4E20-BAB0-FB4DA34BEA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94F842-AF20-454B-8D33-E3A4412932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EF0979-5070-45E2-8BFA-BF5F53D1C3DC}" type="datetime1">
              <a:rPr lang="en-IN" smtClean="0"/>
              <a:t>10-04-2023</a:t>
            </a:fld>
            <a:endParaRPr lang="en-IN"/>
          </a:p>
        </p:txBody>
      </p:sp>
      <p:sp>
        <p:nvSpPr>
          <p:cNvPr id="5" name="Footer Placeholder 4">
            <a:extLst>
              <a:ext uri="{FF2B5EF4-FFF2-40B4-BE49-F238E27FC236}">
                <a16:creationId xmlns:a16="http://schemas.microsoft.com/office/drawing/2014/main" id="{04D91551-7F48-4236-8341-2D2F8A1617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BF32A12-FFCA-4415-A753-C0A594AB5F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5B556D-0798-4C0F-AA89-4C65A3344379}" type="slidenum">
              <a:rPr lang="en-IN" smtClean="0"/>
              <a:t>‹#›</a:t>
            </a:fld>
            <a:endParaRPr lang="en-IN"/>
          </a:p>
        </p:txBody>
      </p:sp>
    </p:spTree>
    <p:extLst>
      <p:ext uri="{BB962C8B-B14F-4D97-AF65-F5344CB8AC3E}">
        <p14:creationId xmlns:p14="http://schemas.microsoft.com/office/powerpoint/2010/main" val="2565223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4E6F25-CC03-443A-9BDD-1C2885191B81}"/>
              </a:ext>
            </a:extLst>
          </p:cNvPr>
          <p:cNvSpPr>
            <a:spLocks noGrp="1"/>
          </p:cNvSpPr>
          <p:nvPr>
            <p:ph type="title"/>
          </p:nvPr>
        </p:nvSpPr>
        <p:spPr/>
        <p:txBody>
          <a:bodyPr/>
          <a:lstStyle/>
          <a:p>
            <a:pPr algn="ctr"/>
            <a:r>
              <a:rPr lang="en-US" sz="3600" b="0" cap="none" spc="0" dirty="0">
                <a:ln w="0"/>
                <a:solidFill>
                  <a:schemeClr val="accent1"/>
                </a:solidFill>
                <a:effectLst>
                  <a:outerShdw blurRad="38100" dist="25400" dir="5400000" algn="ctr" rotWithShape="0">
                    <a:srgbClr val="6E747A">
                      <a:alpha val="43000"/>
                    </a:srgbClr>
                  </a:outerShdw>
                </a:effectLst>
                <a:latin typeface="Tahoma" pitchFamily="34" charset="0"/>
                <a:ea typeface="Tahoma" pitchFamily="34" charset="0"/>
                <a:cs typeface="Tahoma" pitchFamily="34" charset="0"/>
              </a:rPr>
              <a:t>PANIMALAR ENGINEERING COLLEGE </a:t>
            </a:r>
            <a:br>
              <a:rPr lang="en-US" sz="4400" b="0" cap="none" spc="0" dirty="0">
                <a:ln w="0"/>
                <a:solidFill>
                  <a:schemeClr val="accent1"/>
                </a:solidFill>
                <a:effectLst>
                  <a:outerShdw blurRad="38100" dist="25400" dir="5400000" algn="ctr" rotWithShape="0">
                    <a:srgbClr val="6E747A">
                      <a:alpha val="43000"/>
                    </a:srgbClr>
                  </a:outerShdw>
                </a:effectLst>
                <a:latin typeface="Tahoma" pitchFamily="34" charset="0"/>
                <a:ea typeface="Tahoma" pitchFamily="34" charset="0"/>
                <a:cs typeface="Tahoma" pitchFamily="34" charset="0"/>
              </a:rPr>
            </a:br>
            <a:r>
              <a:rPr lang="en-US" sz="2400" b="1" cap="none" spc="0" dirty="0">
                <a:ln w="0"/>
                <a:solidFill>
                  <a:srgbClr val="FF0000"/>
                </a:solidFill>
                <a:effectLst>
                  <a:outerShdw blurRad="38100" dist="25400" dir="5400000" algn="ctr" rotWithShape="0">
                    <a:srgbClr val="6E747A">
                      <a:alpha val="43000"/>
                    </a:srgbClr>
                  </a:outerShdw>
                </a:effectLst>
                <a:latin typeface="Tahoma" pitchFamily="34" charset="0"/>
                <a:ea typeface="Tahoma" pitchFamily="34" charset="0"/>
                <a:cs typeface="Tahoma" pitchFamily="34" charset="0"/>
              </a:rPr>
              <a:t>(An Autonomous Institution)</a:t>
            </a:r>
            <a:endParaRPr lang="en-IN" sz="2400" b="1" dirty="0">
              <a:solidFill>
                <a:srgbClr val="FF0000"/>
              </a:solidFill>
            </a:endParaRPr>
          </a:p>
        </p:txBody>
      </p:sp>
      <p:sp>
        <p:nvSpPr>
          <p:cNvPr id="5" name="Content Placeholder 4">
            <a:extLst>
              <a:ext uri="{FF2B5EF4-FFF2-40B4-BE49-F238E27FC236}">
                <a16:creationId xmlns:a16="http://schemas.microsoft.com/office/drawing/2014/main" id="{A76FED1A-1D98-49E8-9DFF-1C69D53C4E9A}"/>
              </a:ext>
            </a:extLst>
          </p:cNvPr>
          <p:cNvSpPr>
            <a:spLocks noGrp="1"/>
          </p:cNvSpPr>
          <p:nvPr>
            <p:ph idx="1"/>
          </p:nvPr>
        </p:nvSpPr>
        <p:spPr>
          <a:xfrm>
            <a:off x="838200" y="1616042"/>
            <a:ext cx="10405188" cy="4802187"/>
          </a:xfrm>
        </p:spPr>
        <p:txBody>
          <a:bodyPr>
            <a:normAutofit fontScale="92500"/>
          </a:bodyPr>
          <a:lstStyle/>
          <a:p>
            <a:pPr marL="0" indent="0" algn="ctr">
              <a:buNone/>
            </a:pPr>
            <a:endParaRPr lang="en-IN" dirty="0">
              <a:solidFill>
                <a:srgbClr val="FF0000"/>
              </a:solidFill>
              <a:latin typeface="Tahoma" panose="020B0604030504040204" pitchFamily="34" charset="0"/>
              <a:ea typeface="Tahoma" panose="020B0604030504040204" pitchFamily="34" charset="0"/>
              <a:cs typeface="Tahoma" panose="020B0604030504040204" pitchFamily="34" charset="0"/>
            </a:endParaRPr>
          </a:p>
          <a:p>
            <a:pPr marL="0" indent="0" algn="ctr">
              <a:buNone/>
            </a:pPr>
            <a:r>
              <a:rPr lang="en-IN" dirty="0">
                <a:solidFill>
                  <a:srgbClr val="FF0000"/>
                </a:solidFill>
                <a:latin typeface="Tahoma" panose="020B0604030504040204" pitchFamily="34" charset="0"/>
                <a:ea typeface="Tahoma" panose="020B0604030504040204" pitchFamily="34" charset="0"/>
                <a:cs typeface="Tahoma" panose="020B0604030504040204" pitchFamily="34" charset="0"/>
              </a:rPr>
              <a:t>DEPARTMENT OF COMPUTER SCIENCE AND ENGINEERING</a:t>
            </a:r>
          </a:p>
          <a:p>
            <a:pPr marL="0" indent="0" algn="ctr">
              <a:buNone/>
            </a:pPr>
            <a:r>
              <a:rPr lang="en-IN" dirty="0">
                <a:solidFill>
                  <a:srgbClr val="FF0000"/>
                </a:solidFill>
                <a:latin typeface="Tahoma" panose="020B0604030504040204" pitchFamily="34" charset="0"/>
                <a:ea typeface="Tahoma" panose="020B0604030504040204" pitchFamily="34" charset="0"/>
                <a:cs typeface="Tahoma" panose="020B0604030504040204" pitchFamily="34" charset="0"/>
              </a:rPr>
              <a:t>CS8811 PROJECT WORK</a:t>
            </a:r>
          </a:p>
          <a:p>
            <a:pPr marL="0" indent="0" algn="ctr">
              <a:buNone/>
            </a:pPr>
            <a:endParaRPr lang="en-IN" sz="2200" b="1" dirty="0">
              <a:latin typeface="Tahoma" panose="020B0604030504040204" pitchFamily="34" charset="0"/>
              <a:ea typeface="Tahoma" panose="020B0604030504040204" pitchFamily="34" charset="0"/>
              <a:cs typeface="Tahoma" panose="020B0604030504040204" pitchFamily="34" charset="0"/>
            </a:endParaRPr>
          </a:p>
          <a:p>
            <a:pPr marL="0" indent="0" algn="ctr">
              <a:buNone/>
            </a:pPr>
            <a:r>
              <a:rPr lang="en-IN" sz="2200" b="1" dirty="0">
                <a:latin typeface="Tahoma" panose="020B0604030504040204" pitchFamily="34" charset="0"/>
                <a:ea typeface="Tahoma" panose="020B0604030504040204" pitchFamily="34" charset="0"/>
                <a:cs typeface="Tahoma" panose="020B0604030504040204" pitchFamily="34" charset="0"/>
              </a:rPr>
              <a:t>ALZHEIMER’S CLASSIFICATION USING SUPERVISED MACHINE LEARNING</a:t>
            </a:r>
          </a:p>
          <a:p>
            <a:pPr marL="0" indent="0">
              <a:buNone/>
            </a:pPr>
            <a:endParaRPr lang="en-IN"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buNone/>
            </a:pPr>
            <a:r>
              <a:rPr lang="en-IN" sz="2400" dirty="0">
                <a:solidFill>
                  <a:srgbClr val="0070C0"/>
                </a:solidFill>
                <a:latin typeface="Tahoma" panose="020B0604030504040204" pitchFamily="34" charset="0"/>
                <a:ea typeface="Tahoma" panose="020B0604030504040204" pitchFamily="34" charset="0"/>
                <a:cs typeface="Tahoma" panose="020B0604030504040204" pitchFamily="34" charset="0"/>
              </a:rPr>
              <a:t>Guide Name: </a:t>
            </a:r>
            <a:r>
              <a:rPr lang="en-IN" sz="2400" dirty="0">
                <a:latin typeface="Tahoma" panose="020B0604030504040204" pitchFamily="34" charset="0"/>
                <a:ea typeface="Tahoma" panose="020B0604030504040204" pitchFamily="34" charset="0"/>
                <a:cs typeface="Tahoma" panose="020B0604030504040204" pitchFamily="34" charset="0"/>
              </a:rPr>
              <a:t>Dr.L.Jabasheela,</a:t>
            </a:r>
            <a:r>
              <a:rPr lang="en-US" sz="1800" b="1" dirty="0">
                <a:effectLst/>
                <a:latin typeface="Times New Roman" panose="02020603050405020304" pitchFamily="18" charset="0"/>
                <a:ea typeface="Times New Roman" panose="02020603050405020304" pitchFamily="18" charset="0"/>
              </a:rPr>
              <a:t> </a:t>
            </a:r>
            <a:r>
              <a:rPr lang="en-US" sz="2400" dirty="0">
                <a:effectLst/>
                <a:latin typeface="Tahoma" panose="020B0604030504040204" pitchFamily="34" charset="0"/>
                <a:ea typeface="Tahoma" panose="020B0604030504040204" pitchFamily="34" charset="0"/>
                <a:cs typeface="Tahoma" panose="020B0604030504040204" pitchFamily="34" charset="0"/>
              </a:rPr>
              <a:t>M.E., Ph.D., </a:t>
            </a:r>
            <a:r>
              <a:rPr lang="en-IN" sz="2400" dirty="0">
                <a:latin typeface="Tahoma" panose="020B0604030504040204" pitchFamily="34" charset="0"/>
                <a:ea typeface="Tahoma" panose="020B0604030504040204" pitchFamily="34" charset="0"/>
                <a:cs typeface="Tahoma" panose="020B0604030504040204" pitchFamily="34" charset="0"/>
              </a:rPr>
              <a:t> </a:t>
            </a:r>
            <a:r>
              <a:rPr lang="en-IN" sz="2400"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2400" dirty="0">
                <a:solidFill>
                  <a:srgbClr val="0070C0"/>
                </a:solidFill>
                <a:latin typeface="Tahoma" panose="020B0604030504040204" pitchFamily="34" charset="0"/>
                <a:ea typeface="Tahoma" panose="020B0604030504040204" pitchFamily="34" charset="0"/>
                <a:cs typeface="Tahoma" panose="020B0604030504040204" pitchFamily="34" charset="0"/>
              </a:rPr>
              <a:t>Team Members with Register number:</a:t>
            </a:r>
          </a:p>
          <a:p>
            <a:pPr marL="0" indent="0">
              <a:buNone/>
            </a:pPr>
            <a:r>
              <a:rPr lang="en-US" sz="2400" dirty="0">
                <a:latin typeface="Tahoma" panose="020B0604030504040204" pitchFamily="34" charset="0"/>
                <a:ea typeface="Tahoma" panose="020B0604030504040204" pitchFamily="34" charset="0"/>
                <a:cs typeface="Tahoma" panose="020B0604030504040204" pitchFamily="34" charset="0"/>
              </a:rPr>
              <a:t>						Rishikesh B              – 211419104222</a:t>
            </a:r>
          </a:p>
          <a:p>
            <a:pPr marL="0" indent="0">
              <a:buNone/>
            </a:pPr>
            <a:r>
              <a:rPr lang="en-US" sz="2400" dirty="0">
                <a:latin typeface="Tahoma" panose="020B0604030504040204" pitchFamily="34" charset="0"/>
                <a:ea typeface="Tahoma" panose="020B0604030504040204" pitchFamily="34" charset="0"/>
                <a:cs typeface="Tahoma" panose="020B0604030504040204" pitchFamily="34" charset="0"/>
              </a:rPr>
              <a:t>						Rokesh A                 – 211419104225</a:t>
            </a:r>
          </a:p>
          <a:p>
            <a:pPr marL="0" indent="0">
              <a:buNone/>
            </a:pPr>
            <a:r>
              <a:rPr lang="en-IN" sz="2400" dirty="0">
                <a:solidFill>
                  <a:srgbClr val="0070C0"/>
                </a:solidFill>
                <a:latin typeface="Tahoma" panose="020B0604030504040204" pitchFamily="34" charset="0"/>
                <a:ea typeface="Tahoma" panose="020B0604030504040204" pitchFamily="34" charset="0"/>
                <a:cs typeface="Tahoma" panose="020B0604030504040204" pitchFamily="34" charset="0"/>
              </a:rPr>
              <a:t>Batch No: </a:t>
            </a:r>
            <a:r>
              <a:rPr lang="en-IN" sz="2400" dirty="0">
                <a:latin typeface="Tahoma" panose="020B0604030504040204" pitchFamily="34" charset="0"/>
                <a:ea typeface="Tahoma" panose="020B0604030504040204" pitchFamily="34" charset="0"/>
                <a:cs typeface="Tahoma" panose="020B0604030504040204" pitchFamily="34" charset="0"/>
              </a:rPr>
              <a:t>C7</a:t>
            </a:r>
            <a:r>
              <a:rPr lang="en-US" sz="2400" dirty="0">
                <a:latin typeface="Tahoma" panose="020B0604030504040204" pitchFamily="34" charset="0"/>
                <a:ea typeface="Tahoma" panose="020B0604030504040204" pitchFamily="34" charset="0"/>
                <a:cs typeface="Tahoma" panose="020B0604030504040204" pitchFamily="34" charset="0"/>
              </a:rPr>
              <a:t>					Saravana Kumar R    – 211419104239</a:t>
            </a:r>
          </a:p>
          <a:p>
            <a:pPr marL="0" indent="0">
              <a:buNone/>
            </a:pPr>
            <a:endParaRPr lang="en-IN" dirty="0">
              <a:solidFill>
                <a:srgbClr val="FF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5">
            <a:extLst>
              <a:ext uri="{FF2B5EF4-FFF2-40B4-BE49-F238E27FC236}">
                <a16:creationId xmlns:a16="http://schemas.microsoft.com/office/drawing/2014/main" id="{726F1C9D-027B-413E-B109-FD9E102AD45E}"/>
              </a:ext>
            </a:extLst>
          </p:cNvPr>
          <p:cNvPicPr>
            <a:picLocks noChangeAspect="1"/>
          </p:cNvPicPr>
          <p:nvPr/>
        </p:nvPicPr>
        <p:blipFill>
          <a:blip r:embed="rId2"/>
          <a:stretch>
            <a:fillRect/>
          </a:stretch>
        </p:blipFill>
        <p:spPr>
          <a:xfrm>
            <a:off x="669947" y="365125"/>
            <a:ext cx="1285550" cy="1078914"/>
          </a:xfrm>
          <a:prstGeom prst="rect">
            <a:avLst/>
          </a:prstGeom>
        </p:spPr>
      </p:pic>
      <p:pic>
        <p:nvPicPr>
          <p:cNvPr id="7" name="Picture 8" descr="Anna University - Wikipedia">
            <a:extLst>
              <a:ext uri="{FF2B5EF4-FFF2-40B4-BE49-F238E27FC236}">
                <a16:creationId xmlns:a16="http://schemas.microsoft.com/office/drawing/2014/main" id="{265EE857-5634-4972-8EF1-5E96930508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2237" y="230188"/>
            <a:ext cx="1071563" cy="106680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3C4DDDB6-2E77-4250-CF20-D69B10716F2C}"/>
              </a:ext>
            </a:extLst>
          </p:cNvPr>
          <p:cNvSpPr>
            <a:spLocks noGrp="1"/>
          </p:cNvSpPr>
          <p:nvPr>
            <p:ph type="sldNum" sz="quarter" idx="12"/>
          </p:nvPr>
        </p:nvSpPr>
        <p:spPr/>
        <p:txBody>
          <a:bodyPr/>
          <a:lstStyle/>
          <a:p>
            <a:fld id="{185B556D-0798-4C0F-AA89-4C65A3344379}" type="slidenum">
              <a:rPr lang="en-IN" b="1" smtClean="0">
                <a:solidFill>
                  <a:schemeClr val="tx1"/>
                </a:solidFill>
                <a:latin typeface="Times New Roman" panose="02020603050405020304" pitchFamily="18" charset="0"/>
                <a:cs typeface="Times New Roman" panose="02020603050405020304" pitchFamily="18" charset="0"/>
              </a:rPr>
              <a:t>1</a:t>
            </a:fld>
            <a:endParaRPr lang="en-IN"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68444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104EBFE-6073-D48C-0D33-05E44D62F4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9364" y="1644025"/>
            <a:ext cx="5453762" cy="4973831"/>
          </a:xfrm>
          <a:prstGeom prst="rect">
            <a:avLst/>
          </a:prstGeom>
        </p:spPr>
      </p:pic>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ARCHITECTURE</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Slide Number Placeholder 2">
            <a:extLst>
              <a:ext uri="{FF2B5EF4-FFF2-40B4-BE49-F238E27FC236}">
                <a16:creationId xmlns:a16="http://schemas.microsoft.com/office/drawing/2014/main" id="{DA6F62B2-9402-6EA0-4736-497E012B76F8}"/>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10</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95201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WORK FLOW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sp>
        <p:nvSpPr>
          <p:cNvPr id="20" name="Rounded Rectangle 54">
            <a:extLst>
              <a:ext uri="{FF2B5EF4-FFF2-40B4-BE49-F238E27FC236}">
                <a16:creationId xmlns:a16="http://schemas.microsoft.com/office/drawing/2014/main" id="{7430766F-ACDE-E130-6907-F835CE7330E2}"/>
              </a:ext>
            </a:extLst>
          </p:cNvPr>
          <p:cNvSpPr>
            <a:spLocks noChangeArrowheads="1"/>
          </p:cNvSpPr>
          <p:nvPr/>
        </p:nvSpPr>
        <p:spPr bwMode="auto">
          <a:xfrm>
            <a:off x="5125967" y="1929255"/>
            <a:ext cx="1818470" cy="378587"/>
          </a:xfrm>
          <a:prstGeom prst="roundRect">
            <a:avLst>
              <a:gd name="adj" fmla="val 16667"/>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Source Data</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sp>
        <p:nvSpPr>
          <p:cNvPr id="21" name="Rounded Rectangle 55">
            <a:extLst>
              <a:ext uri="{FF2B5EF4-FFF2-40B4-BE49-F238E27FC236}">
                <a16:creationId xmlns:a16="http://schemas.microsoft.com/office/drawing/2014/main" id="{384F94A5-6D11-5E8A-127B-5D9D77B4B031}"/>
              </a:ext>
            </a:extLst>
          </p:cNvPr>
          <p:cNvSpPr>
            <a:spLocks noChangeArrowheads="1"/>
          </p:cNvSpPr>
          <p:nvPr/>
        </p:nvSpPr>
        <p:spPr bwMode="auto">
          <a:xfrm>
            <a:off x="4673600" y="2740413"/>
            <a:ext cx="2723204" cy="361534"/>
          </a:xfrm>
          <a:prstGeom prst="roundRect">
            <a:avLst>
              <a:gd name="adj" fmla="val 16667"/>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Data Processing and Cleaning</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sp>
        <p:nvSpPr>
          <p:cNvPr id="22" name="Can 57">
            <a:extLst>
              <a:ext uri="{FF2B5EF4-FFF2-40B4-BE49-F238E27FC236}">
                <a16:creationId xmlns:a16="http://schemas.microsoft.com/office/drawing/2014/main" id="{66FA6539-0100-A9DE-7CEB-3AD466E08E27}"/>
              </a:ext>
            </a:extLst>
          </p:cNvPr>
          <p:cNvSpPr>
            <a:spLocks noChangeArrowheads="1"/>
          </p:cNvSpPr>
          <p:nvPr/>
        </p:nvSpPr>
        <p:spPr bwMode="auto">
          <a:xfrm>
            <a:off x="6663491" y="3637882"/>
            <a:ext cx="693179" cy="861201"/>
          </a:xfrm>
          <a:prstGeom prst="can">
            <a:avLst>
              <a:gd name="adj" fmla="val 24969"/>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Testing Dataset</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sp>
        <p:nvSpPr>
          <p:cNvPr id="23" name="Snip Diagonal Corner Rectangle 59">
            <a:extLst>
              <a:ext uri="{FF2B5EF4-FFF2-40B4-BE49-F238E27FC236}">
                <a16:creationId xmlns:a16="http://schemas.microsoft.com/office/drawing/2014/main" id="{EADB3DCA-9FE7-D90F-4747-ACA015229FF6}"/>
              </a:ext>
            </a:extLst>
          </p:cNvPr>
          <p:cNvSpPr>
            <a:spLocks/>
          </p:cNvSpPr>
          <p:nvPr/>
        </p:nvSpPr>
        <p:spPr bwMode="auto">
          <a:xfrm>
            <a:off x="6284561" y="4994353"/>
            <a:ext cx="1695439" cy="453622"/>
          </a:xfrm>
          <a:custGeom>
            <a:avLst/>
            <a:gdLst>
              <a:gd name="T0" fmla="*/ 0 w 1793875"/>
              <a:gd name="T1" fmla="*/ 0 h 422275"/>
              <a:gd name="T2" fmla="*/ 1723494 w 1793875"/>
              <a:gd name="T3" fmla="*/ 0 h 422275"/>
              <a:gd name="T4" fmla="*/ 1793875 w 1793875"/>
              <a:gd name="T5" fmla="*/ 70381 h 422275"/>
              <a:gd name="T6" fmla="*/ 1793875 w 1793875"/>
              <a:gd name="T7" fmla="*/ 422275 h 422275"/>
              <a:gd name="T8" fmla="*/ 1793875 w 1793875"/>
              <a:gd name="T9" fmla="*/ 422275 h 422275"/>
              <a:gd name="T10" fmla="*/ 70381 w 1793875"/>
              <a:gd name="T11" fmla="*/ 422275 h 422275"/>
              <a:gd name="T12" fmla="*/ 0 w 1793875"/>
              <a:gd name="T13" fmla="*/ 351894 h 422275"/>
              <a:gd name="T14" fmla="*/ 0 w 1793875"/>
              <a:gd name="T15" fmla="*/ 0 h 422275"/>
              <a:gd name="T16" fmla="*/ 0 60000 65536"/>
              <a:gd name="T17" fmla="*/ 0 60000 65536"/>
              <a:gd name="T18" fmla="*/ 0 60000 65536"/>
              <a:gd name="T19" fmla="*/ 0 60000 65536"/>
              <a:gd name="T20" fmla="*/ 0 60000 65536"/>
              <a:gd name="T21" fmla="*/ 0 60000 65536"/>
              <a:gd name="T22" fmla="*/ 0 60000 65536"/>
              <a:gd name="T23" fmla="*/ 0 60000 65536"/>
              <a:gd name="T24" fmla="*/ 0 w 1793875"/>
              <a:gd name="T25" fmla="*/ 0 h 422275"/>
              <a:gd name="T26" fmla="*/ 1793875 w 1793875"/>
              <a:gd name="T27" fmla="*/ 422275 h 42227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793875" h="422275">
                <a:moveTo>
                  <a:pt x="0" y="0"/>
                </a:moveTo>
                <a:lnTo>
                  <a:pt x="1723494" y="0"/>
                </a:lnTo>
                <a:lnTo>
                  <a:pt x="1793875" y="70381"/>
                </a:lnTo>
                <a:lnTo>
                  <a:pt x="1793875" y="422275"/>
                </a:lnTo>
                <a:lnTo>
                  <a:pt x="70381" y="422275"/>
                </a:lnTo>
                <a:lnTo>
                  <a:pt x="0" y="351894"/>
                </a:lnTo>
                <a:lnTo>
                  <a:pt x="0" y="0"/>
                </a:lnTo>
                <a:close/>
              </a:path>
            </a:pathLst>
          </a:cu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Best Model by Accuracy</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sp>
        <p:nvSpPr>
          <p:cNvPr id="24" name="Rectangle 60">
            <a:extLst>
              <a:ext uri="{FF2B5EF4-FFF2-40B4-BE49-F238E27FC236}">
                <a16:creationId xmlns:a16="http://schemas.microsoft.com/office/drawing/2014/main" id="{E0AF12C5-DD38-AA73-FA39-F7BA72478163}"/>
              </a:ext>
            </a:extLst>
          </p:cNvPr>
          <p:cNvSpPr>
            <a:spLocks noChangeArrowheads="1"/>
          </p:cNvSpPr>
          <p:nvPr/>
        </p:nvSpPr>
        <p:spPr bwMode="auto">
          <a:xfrm>
            <a:off x="5962578" y="5988126"/>
            <a:ext cx="2412624" cy="434863"/>
          </a:xfrm>
          <a:prstGeom prst="rect">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Predicting Alzheimer disease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5" name="Parallelogram 61">
            <a:extLst>
              <a:ext uri="{FF2B5EF4-FFF2-40B4-BE49-F238E27FC236}">
                <a16:creationId xmlns:a16="http://schemas.microsoft.com/office/drawing/2014/main" id="{3AA73445-5A2D-7E5C-32F8-07B6E46ADFD5}"/>
              </a:ext>
            </a:extLst>
          </p:cNvPr>
          <p:cNvSpPr>
            <a:spLocks noChangeArrowheads="1"/>
          </p:cNvSpPr>
          <p:nvPr/>
        </p:nvSpPr>
        <p:spPr bwMode="auto">
          <a:xfrm>
            <a:off x="3712601" y="4993326"/>
            <a:ext cx="2322601" cy="453622"/>
          </a:xfrm>
          <a:prstGeom prst="parallelogram">
            <a:avLst>
              <a:gd name="adj" fmla="val 25003"/>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Classification ML Algorithms</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sp>
        <p:nvSpPr>
          <p:cNvPr id="26" name="Can 62">
            <a:extLst>
              <a:ext uri="{FF2B5EF4-FFF2-40B4-BE49-F238E27FC236}">
                <a16:creationId xmlns:a16="http://schemas.microsoft.com/office/drawing/2014/main" id="{E9C5E06E-3BF9-A02C-9AED-4DD647C2DC7F}"/>
              </a:ext>
            </a:extLst>
          </p:cNvPr>
          <p:cNvSpPr>
            <a:spLocks noChangeArrowheads="1"/>
          </p:cNvSpPr>
          <p:nvPr/>
        </p:nvSpPr>
        <p:spPr bwMode="auto">
          <a:xfrm>
            <a:off x="4581379" y="3628140"/>
            <a:ext cx="726188" cy="861201"/>
          </a:xfrm>
          <a:prstGeom prst="can">
            <a:avLst>
              <a:gd name="adj" fmla="val 24969"/>
            </a:avLst>
          </a:prstGeom>
          <a:gradFill rotWithShape="1">
            <a:gsLst>
              <a:gs pos="0">
                <a:srgbClr val="9B9B9B"/>
              </a:gs>
              <a:gs pos="50000">
                <a:srgbClr val="8E8E8E"/>
              </a:gs>
              <a:gs pos="100000">
                <a:srgbClr val="797979"/>
              </a:gs>
            </a:gsLst>
            <a:lin ang="5400000"/>
          </a:gradFill>
          <a:ln w="635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AU"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Training Dataset</a:t>
            </a:r>
            <a:endParaRPr kumimoji="0" lang="en-AU" altLang="en-US" sz="1800" b="0" i="0" u="none" strike="noStrike" cap="none" normalizeH="0" baseline="0" dirty="0">
              <a:ln>
                <a:noFill/>
              </a:ln>
              <a:solidFill>
                <a:schemeClr val="tx1"/>
              </a:solidFill>
              <a:effectLst/>
              <a:latin typeface="Arial" panose="020B0604020202020204" pitchFamily="34" charset="0"/>
            </a:endParaRPr>
          </a:p>
        </p:txBody>
      </p:sp>
      <p:cxnSp>
        <p:nvCxnSpPr>
          <p:cNvPr id="27" name="Straight Arrow Connector 26">
            <a:extLst>
              <a:ext uri="{FF2B5EF4-FFF2-40B4-BE49-F238E27FC236}">
                <a16:creationId xmlns:a16="http://schemas.microsoft.com/office/drawing/2014/main" id="{6A46248B-F261-3A96-5572-571CC8A7B540}"/>
              </a:ext>
            </a:extLst>
          </p:cNvPr>
          <p:cNvCxnSpPr>
            <a:cxnSpLocks/>
          </p:cNvCxnSpPr>
          <p:nvPr/>
        </p:nvCxnSpPr>
        <p:spPr>
          <a:xfrm>
            <a:off x="7121752" y="5533533"/>
            <a:ext cx="0" cy="380911"/>
          </a:xfrm>
          <a:prstGeom prst="straightConnector1">
            <a:avLst/>
          </a:prstGeom>
          <a:ln w="31750" cap="flat">
            <a:solidFill>
              <a:schemeClr val="tx1"/>
            </a:solidFill>
            <a:tailEnd type="arrow"/>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6357A0DE-2306-6ADA-7536-EA2364D82F87}"/>
              </a:ext>
            </a:extLst>
          </p:cNvPr>
          <p:cNvCxnSpPr>
            <a:cxnSpLocks/>
          </p:cNvCxnSpPr>
          <p:nvPr/>
        </p:nvCxnSpPr>
        <p:spPr>
          <a:xfrm>
            <a:off x="7010081" y="4518956"/>
            <a:ext cx="0" cy="461164"/>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cxnSp>
        <p:nvCxnSpPr>
          <p:cNvPr id="29" name="Straight Arrow Connector 28">
            <a:extLst>
              <a:ext uri="{FF2B5EF4-FFF2-40B4-BE49-F238E27FC236}">
                <a16:creationId xmlns:a16="http://schemas.microsoft.com/office/drawing/2014/main" id="{E0B01DCA-0F2E-6925-A71E-9B8A5416DD94}"/>
              </a:ext>
            </a:extLst>
          </p:cNvPr>
          <p:cNvCxnSpPr/>
          <p:nvPr/>
        </p:nvCxnSpPr>
        <p:spPr>
          <a:xfrm>
            <a:off x="4942990" y="4518956"/>
            <a:ext cx="0" cy="444755"/>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cxnSp>
        <p:nvCxnSpPr>
          <p:cNvPr id="30" name="Straight Arrow Connector 29">
            <a:extLst>
              <a:ext uri="{FF2B5EF4-FFF2-40B4-BE49-F238E27FC236}">
                <a16:creationId xmlns:a16="http://schemas.microsoft.com/office/drawing/2014/main" id="{B7CE3C7C-3DCA-AF49-F18F-ED38A572625B}"/>
              </a:ext>
            </a:extLst>
          </p:cNvPr>
          <p:cNvCxnSpPr>
            <a:cxnSpLocks/>
          </p:cNvCxnSpPr>
          <p:nvPr/>
        </p:nvCxnSpPr>
        <p:spPr>
          <a:xfrm>
            <a:off x="5962578" y="2327715"/>
            <a:ext cx="0" cy="368351"/>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cxnSp>
        <p:nvCxnSpPr>
          <p:cNvPr id="31" name="Straight Arrow Connector 30">
            <a:extLst>
              <a:ext uri="{FF2B5EF4-FFF2-40B4-BE49-F238E27FC236}">
                <a16:creationId xmlns:a16="http://schemas.microsoft.com/office/drawing/2014/main" id="{D9343149-7187-9C82-3268-7757D5ACE632}"/>
              </a:ext>
            </a:extLst>
          </p:cNvPr>
          <p:cNvCxnSpPr>
            <a:cxnSpLocks/>
          </p:cNvCxnSpPr>
          <p:nvPr/>
        </p:nvCxnSpPr>
        <p:spPr>
          <a:xfrm flipH="1">
            <a:off x="4998567" y="3138821"/>
            <a:ext cx="254800" cy="455144"/>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cxnSp>
        <p:nvCxnSpPr>
          <p:cNvPr id="32" name="Straight Arrow Connector 31">
            <a:extLst>
              <a:ext uri="{FF2B5EF4-FFF2-40B4-BE49-F238E27FC236}">
                <a16:creationId xmlns:a16="http://schemas.microsoft.com/office/drawing/2014/main" id="{2E19AF7E-D5D3-E7CF-16B2-1286C2F9354F}"/>
              </a:ext>
            </a:extLst>
          </p:cNvPr>
          <p:cNvCxnSpPr>
            <a:cxnSpLocks/>
          </p:cNvCxnSpPr>
          <p:nvPr/>
        </p:nvCxnSpPr>
        <p:spPr>
          <a:xfrm>
            <a:off x="6718576" y="3146294"/>
            <a:ext cx="291506" cy="406127"/>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cxnSp>
        <p:nvCxnSpPr>
          <p:cNvPr id="33" name="Straight Arrow Connector 32">
            <a:extLst>
              <a:ext uri="{FF2B5EF4-FFF2-40B4-BE49-F238E27FC236}">
                <a16:creationId xmlns:a16="http://schemas.microsoft.com/office/drawing/2014/main" id="{28DB7F51-58A0-9725-5E5C-5221B7E81F73}"/>
              </a:ext>
            </a:extLst>
          </p:cNvPr>
          <p:cNvCxnSpPr/>
          <p:nvPr/>
        </p:nvCxnSpPr>
        <p:spPr>
          <a:xfrm>
            <a:off x="7010082" y="9864552"/>
            <a:ext cx="0" cy="351984"/>
          </a:xfrm>
          <a:prstGeom prst="straightConnector1">
            <a:avLst/>
          </a:prstGeom>
          <a:noFill/>
          <a:ln w="25400" cap="flat" cmpd="sng" algn="ctr">
            <a:solidFill>
              <a:sysClr val="windowText" lastClr="000000"/>
            </a:solidFill>
            <a:prstDash val="solid"/>
            <a:tailEnd type="arrow"/>
          </a:ln>
          <a:effectLst>
            <a:outerShdw blurRad="40000" dist="20000" dir="5400000" rotWithShape="0">
              <a:srgbClr val="000000">
                <a:alpha val="38000"/>
              </a:srgbClr>
            </a:outerShdw>
          </a:effectLst>
        </p:spPr>
      </p:cxnSp>
      <p:sp>
        <p:nvSpPr>
          <p:cNvPr id="34" name="Rectangle 38">
            <a:extLst>
              <a:ext uri="{FF2B5EF4-FFF2-40B4-BE49-F238E27FC236}">
                <a16:creationId xmlns:a16="http://schemas.microsoft.com/office/drawing/2014/main" id="{8624B872-ACBF-1199-6DBF-D1DB2B326717}"/>
              </a:ext>
            </a:extLst>
          </p:cNvPr>
          <p:cNvSpPr>
            <a:spLocks noChangeArrowheads="1"/>
          </p:cNvSpPr>
          <p:nvPr/>
        </p:nvSpPr>
        <p:spPr bwMode="auto">
          <a:xfrm>
            <a:off x="3624262" y="249382"/>
            <a:ext cx="11522980" cy="491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35" name="Rectangle 46">
            <a:extLst>
              <a:ext uri="{FF2B5EF4-FFF2-40B4-BE49-F238E27FC236}">
                <a16:creationId xmlns:a16="http://schemas.microsoft.com/office/drawing/2014/main" id="{A9C542A4-7B21-C049-3B8B-669191609922}"/>
              </a:ext>
            </a:extLst>
          </p:cNvPr>
          <p:cNvSpPr>
            <a:spLocks noChangeArrowheads="1"/>
          </p:cNvSpPr>
          <p:nvPr/>
        </p:nvSpPr>
        <p:spPr bwMode="auto">
          <a:xfrm>
            <a:off x="3624262" y="706581"/>
            <a:ext cx="115229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4" name="Slide Number Placeholder 3">
            <a:extLst>
              <a:ext uri="{FF2B5EF4-FFF2-40B4-BE49-F238E27FC236}">
                <a16:creationId xmlns:a16="http://schemas.microsoft.com/office/drawing/2014/main" id="{50DB9A9D-A4E0-C883-6E18-CE5957F4420C}"/>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11</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97584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DATAFLOW LEVEL 0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3820C260-206C-2C95-CD80-9AE076944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380" y="2857663"/>
            <a:ext cx="7635240" cy="1934548"/>
          </a:xfrm>
          <a:prstGeom prst="rect">
            <a:avLst/>
          </a:prstGeom>
        </p:spPr>
      </p:pic>
      <p:sp>
        <p:nvSpPr>
          <p:cNvPr id="4" name="Slide Number Placeholder 3">
            <a:extLst>
              <a:ext uri="{FF2B5EF4-FFF2-40B4-BE49-F238E27FC236}">
                <a16:creationId xmlns:a16="http://schemas.microsoft.com/office/drawing/2014/main" id="{A98A5A06-E71F-F774-15B8-03F0F6753812}"/>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12</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2211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DATAFLOW LEVEL 1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9590ABAE-2B3B-A0C0-CAE5-861210FF0D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880" y="2784797"/>
            <a:ext cx="8778240" cy="2857500"/>
          </a:xfrm>
          <a:prstGeom prst="rect">
            <a:avLst/>
          </a:prstGeom>
        </p:spPr>
      </p:pic>
      <p:pic>
        <p:nvPicPr>
          <p:cNvPr id="7" name="Picture 6">
            <a:extLst>
              <a:ext uri="{FF2B5EF4-FFF2-40B4-BE49-F238E27FC236}">
                <a16:creationId xmlns:a16="http://schemas.microsoft.com/office/drawing/2014/main" id="{10BBE0A8-155C-8D80-C0C8-967BB17F32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880" y="2706976"/>
            <a:ext cx="8778240" cy="2857500"/>
          </a:xfrm>
          <a:prstGeom prst="rect">
            <a:avLst/>
          </a:prstGeom>
        </p:spPr>
      </p:pic>
      <p:sp>
        <p:nvSpPr>
          <p:cNvPr id="5" name="Slide Number Placeholder 4">
            <a:extLst>
              <a:ext uri="{FF2B5EF4-FFF2-40B4-BE49-F238E27FC236}">
                <a16:creationId xmlns:a16="http://schemas.microsoft.com/office/drawing/2014/main" id="{44CE8498-AC83-6CF0-D9F6-48C0B9905AF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13</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12160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ER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29A713C3-3F82-DB9C-0700-B50C919BA6B5}"/>
              </a:ext>
            </a:extLst>
          </p:cNvPr>
          <p:cNvPicPr>
            <a:picLocks noChangeAspect="1"/>
          </p:cNvPicPr>
          <p:nvPr/>
        </p:nvPicPr>
        <p:blipFill>
          <a:blip r:embed="rId2"/>
          <a:stretch>
            <a:fillRect/>
          </a:stretch>
        </p:blipFill>
        <p:spPr>
          <a:xfrm>
            <a:off x="2651991" y="2327564"/>
            <a:ext cx="6428508" cy="3565235"/>
          </a:xfrm>
          <a:prstGeom prst="rect">
            <a:avLst/>
          </a:prstGeom>
        </p:spPr>
      </p:pic>
      <p:sp>
        <p:nvSpPr>
          <p:cNvPr id="5" name="Slide Number Placeholder 4">
            <a:extLst>
              <a:ext uri="{FF2B5EF4-FFF2-40B4-BE49-F238E27FC236}">
                <a16:creationId xmlns:a16="http://schemas.microsoft.com/office/drawing/2014/main" id="{8FD4F6A9-F17D-484B-0076-B527FDD22E5B}"/>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14</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44108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USECASE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79EA1233-847E-1D99-FA3D-8830B60139C0}"/>
              </a:ext>
            </a:extLst>
          </p:cNvPr>
          <p:cNvPicPr>
            <a:picLocks noChangeAspect="1"/>
          </p:cNvPicPr>
          <p:nvPr/>
        </p:nvPicPr>
        <p:blipFill>
          <a:blip r:embed="rId2"/>
          <a:stretch>
            <a:fillRect/>
          </a:stretch>
        </p:blipFill>
        <p:spPr>
          <a:xfrm>
            <a:off x="3493798" y="1727850"/>
            <a:ext cx="5629275" cy="4616966"/>
          </a:xfrm>
          <a:prstGeom prst="rect">
            <a:avLst/>
          </a:prstGeom>
        </p:spPr>
      </p:pic>
      <p:sp>
        <p:nvSpPr>
          <p:cNvPr id="4" name="Slide Number Placeholder 3">
            <a:extLst>
              <a:ext uri="{FF2B5EF4-FFF2-40B4-BE49-F238E27FC236}">
                <a16:creationId xmlns:a16="http://schemas.microsoft.com/office/drawing/2014/main" id="{4DA4C69C-6BF2-9D91-E668-CFB741A9184A}"/>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15</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68924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CLASS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a:extLst>
              <a:ext uri="{FF2B5EF4-FFF2-40B4-BE49-F238E27FC236}">
                <a16:creationId xmlns:a16="http://schemas.microsoft.com/office/drawing/2014/main" id="{AEC5F66A-4E45-4E13-D414-EA734D622F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7387" y="2162176"/>
            <a:ext cx="5737225"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Slide Number Placeholder 3">
            <a:extLst>
              <a:ext uri="{FF2B5EF4-FFF2-40B4-BE49-F238E27FC236}">
                <a16:creationId xmlns:a16="http://schemas.microsoft.com/office/drawing/2014/main" id="{C407EA4A-1771-AE31-2AD5-88919E34CD14}"/>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16</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861452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SEQUENCE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3" name="Picture 2">
            <a:extLst>
              <a:ext uri="{FF2B5EF4-FFF2-40B4-BE49-F238E27FC236}">
                <a16:creationId xmlns:a16="http://schemas.microsoft.com/office/drawing/2014/main" id="{D17D2A73-DCDC-F3B0-28F2-8B98501569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4531" y="2271837"/>
            <a:ext cx="5722937" cy="403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lide Number Placeholder 4">
            <a:extLst>
              <a:ext uri="{FF2B5EF4-FFF2-40B4-BE49-F238E27FC236}">
                <a16:creationId xmlns:a16="http://schemas.microsoft.com/office/drawing/2014/main" id="{CEDD6193-075D-6075-5CBC-80DEBA062B4D}"/>
              </a:ext>
            </a:extLst>
          </p:cNvPr>
          <p:cNvSpPr>
            <a:spLocks noGrp="1"/>
          </p:cNvSpPr>
          <p:nvPr>
            <p:ph type="sldNum" sz="quarter" idx="12"/>
          </p:nvPr>
        </p:nvSpPr>
        <p:spPr/>
        <p:txBody>
          <a:bodyPr/>
          <a:lstStyle/>
          <a:p>
            <a:fld id="{185B556D-0798-4C0F-AA89-4C65A3344379}" type="slidenum">
              <a:rPr lang="en-IN" b="1" smtClean="0">
                <a:solidFill>
                  <a:schemeClr val="tx1"/>
                </a:solidFill>
                <a:latin typeface="Times New Roman" panose="02020603050405020304" pitchFamily="18" charset="0"/>
                <a:cs typeface="Times New Roman" panose="02020603050405020304" pitchFamily="18" charset="0"/>
              </a:rPr>
              <a:t>17</a:t>
            </a:fld>
            <a:endParaRPr lang="en-IN"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9121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COLLABORATION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3" name="Picture 2">
            <a:extLst>
              <a:ext uri="{FF2B5EF4-FFF2-40B4-BE49-F238E27FC236}">
                <a16:creationId xmlns:a16="http://schemas.microsoft.com/office/drawing/2014/main" id="{9120D58F-E8B1-1457-DD14-F85C6F00F7AA}"/>
              </a:ext>
            </a:extLst>
          </p:cNvPr>
          <p:cNvPicPr>
            <a:picLocks noChangeAspect="1"/>
          </p:cNvPicPr>
          <p:nvPr/>
        </p:nvPicPr>
        <p:blipFill>
          <a:blip r:embed="rId2"/>
          <a:stretch>
            <a:fillRect/>
          </a:stretch>
        </p:blipFill>
        <p:spPr>
          <a:xfrm>
            <a:off x="2423797" y="2592482"/>
            <a:ext cx="6884895" cy="3184768"/>
          </a:xfrm>
          <a:prstGeom prst="rect">
            <a:avLst/>
          </a:prstGeom>
        </p:spPr>
      </p:pic>
      <p:sp>
        <p:nvSpPr>
          <p:cNvPr id="5" name="Slide Number Placeholder 4">
            <a:extLst>
              <a:ext uri="{FF2B5EF4-FFF2-40B4-BE49-F238E27FC236}">
                <a16:creationId xmlns:a16="http://schemas.microsoft.com/office/drawing/2014/main" id="{7AB5CC59-CAB4-C59A-462C-6581614D708A}"/>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18</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91380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7E8DA4-D1B1-17F7-306B-AB11468A932C}"/>
              </a:ext>
            </a:extLst>
          </p:cNvPr>
          <p:cNvSpPr txBox="1">
            <a:spLocks/>
          </p:cNvSpPr>
          <p:nvPr/>
        </p:nvSpPr>
        <p:spPr>
          <a:xfrm>
            <a:off x="608445" y="424872"/>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3200" b="1" dirty="0">
                <a:latin typeface="Tahoma" panose="020B0604030504040204" pitchFamily="34" charset="0"/>
                <a:ea typeface="Tahoma" panose="020B0604030504040204" pitchFamily="34" charset="0"/>
                <a:cs typeface="Tahoma" panose="020B0604030504040204" pitchFamily="34" charset="0"/>
              </a:rPr>
              <a:t>SYSTEM DESIGN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2" name="Title 1">
            <a:extLst>
              <a:ext uri="{FF2B5EF4-FFF2-40B4-BE49-F238E27FC236}">
                <a16:creationId xmlns:a16="http://schemas.microsoft.com/office/drawing/2014/main" id="{4700E252-64C3-14C6-BAE6-E05F94A4F98A}"/>
              </a:ext>
            </a:extLst>
          </p:cNvPr>
          <p:cNvSpPr txBox="1">
            <a:spLocks/>
          </p:cNvSpPr>
          <p:nvPr/>
        </p:nvSpPr>
        <p:spPr>
          <a:xfrm>
            <a:off x="608445" y="1293524"/>
            <a:ext cx="10515600" cy="86865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AU" sz="1800" b="1" dirty="0">
                <a:latin typeface="Tahoma" panose="020B0604030504040204" pitchFamily="34" charset="0"/>
                <a:ea typeface="Tahoma" panose="020B0604030504040204" pitchFamily="34" charset="0"/>
                <a:cs typeface="Tahoma" panose="020B0604030504040204" pitchFamily="34" charset="0"/>
              </a:rPr>
              <a:t>ACTIVITY DIAGRAM</a:t>
            </a:r>
            <a:endParaRPr lang="en-IN" sz="18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E64909C6-A456-CAA3-487C-E5DEF0736A2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00490" y="2459179"/>
            <a:ext cx="5731510" cy="3693795"/>
          </a:xfrm>
          <a:prstGeom prst="rect">
            <a:avLst/>
          </a:prstGeom>
          <a:noFill/>
          <a:ln>
            <a:noFill/>
          </a:ln>
        </p:spPr>
      </p:pic>
      <p:sp>
        <p:nvSpPr>
          <p:cNvPr id="5" name="Slide Number Placeholder 4">
            <a:extLst>
              <a:ext uri="{FF2B5EF4-FFF2-40B4-BE49-F238E27FC236}">
                <a16:creationId xmlns:a16="http://schemas.microsoft.com/office/drawing/2014/main" id="{87F63510-1E64-2A5E-4A69-DAA836919898}"/>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19</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05709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365125"/>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INTRODUCTION</a:t>
            </a:r>
            <a:endParaRPr lang="en-IN" sz="3200"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589972" y="1348532"/>
            <a:ext cx="11012056" cy="5032376"/>
          </a:xfrm>
        </p:spPr>
        <p:txBody>
          <a:bodyPr>
            <a:noAutofit/>
          </a:bodyPr>
          <a:lstStyle/>
          <a:p>
            <a:pPr marL="0" indent="0" algn="just">
              <a:lnSpc>
                <a:spcPct val="150000"/>
              </a:lnSpc>
              <a:spcAft>
                <a:spcPts val="800"/>
              </a:spcAft>
              <a:buNone/>
            </a:pPr>
            <a:r>
              <a:rPr lang="en-US" sz="1700" dirty="0">
                <a:effectLst/>
                <a:latin typeface="Tahoma" panose="020B0604030504040204" pitchFamily="34" charset="0"/>
                <a:ea typeface="Tahoma" panose="020B0604030504040204" pitchFamily="34" charset="0"/>
                <a:cs typeface="Tahoma" panose="020B0604030504040204" pitchFamily="34" charset="0"/>
              </a:rPr>
              <a:t>Alzheimer's disease is a progressive and debilitating neurodegenerative disorder that affects millions of people worldwide. Early and accurate diagnosis of the disease is crucial for effective management and treatment, as early intervention can lead to better outcomes for patients. Recent studies have demonstrated the potential of supervised machine learning algorithms in the classification of Alzheimer's disease, enabling earlier diagnosis and improved management. This study aimed to develop a classification model for Alzheimer's disease using supervised machine learning techniques with magnetic resonance imaging (MRI) scans. The study hypothesized that significant features for Alzheimer's classification could be extracted from MRI scans and used to develop an accurate classification model. Three machine learning algorithms were employed to classify the MRI scans, and their performance was evaluated using several metrics such as accuracy, precision, recall, and F1-score. The findings of this study could have significant implications for the early detection and management of Alzheimer's disease, potentially leading to improved outcomes for patients. The study highlights the potential of supervised machine learning algorithms in accurate and early diagnosis of Alzheimer's disease, emphasizing the importance of feature selection in developing effective classification models</a:t>
            </a:r>
            <a:r>
              <a:rPr lang="en-US" sz="1600" dirty="0">
                <a:effectLst/>
                <a:latin typeface="Tahoma" panose="020B0604030504040204" pitchFamily="34" charset="0"/>
                <a:ea typeface="Tahoma" panose="020B0604030504040204" pitchFamily="34" charset="0"/>
                <a:cs typeface="Tahoma" panose="020B0604030504040204" pitchFamily="34" charset="0"/>
              </a:rPr>
              <a:t>.</a:t>
            </a:r>
          </a:p>
          <a:p>
            <a:pPr marL="0" indent="0" algn="just">
              <a:lnSpc>
                <a:spcPct val="150000"/>
              </a:lnSpc>
              <a:spcAft>
                <a:spcPts val="800"/>
              </a:spcAft>
              <a:buNone/>
            </a:pPr>
            <a:endParaRPr lang="en-US" sz="16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spcAft>
                <a:spcPts val="800"/>
              </a:spcAft>
              <a:buNone/>
            </a:pPr>
            <a:endParaRPr lang="en-US" sz="16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spcAft>
                <a:spcPts val="800"/>
              </a:spcAft>
              <a:buNone/>
            </a:pPr>
            <a:endParaRPr lang="en-US" sz="16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spcAft>
                <a:spcPts val="800"/>
              </a:spcAft>
              <a:buNone/>
            </a:pPr>
            <a:endParaRPr lang="en-IN" sz="16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70000"/>
              </a:lnSpc>
              <a:buNone/>
            </a:pPr>
            <a:endParaRPr lang="en-AU" sz="16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E06BB97A-2E4B-1604-C22A-230D18B8F588}"/>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14443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LIST OF MODULES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825625"/>
            <a:ext cx="10515600" cy="3919393"/>
          </a:xfrm>
        </p:spPr>
        <p:txBody>
          <a:bodyPr>
            <a:normAutofit/>
          </a:bodyPr>
          <a:lstStyle/>
          <a:p>
            <a:pPr marL="0" indent="0" algn="just">
              <a:lnSpc>
                <a:spcPct val="150000"/>
              </a:lnSpc>
              <a:buNone/>
            </a:pPr>
            <a:r>
              <a:rPr lang="en-US" sz="1800" b="1" dirty="0">
                <a:effectLst/>
                <a:latin typeface="Tahoma" panose="020B0604030504040204" pitchFamily="34" charset="0"/>
                <a:ea typeface="Tahoma" panose="020B0604030504040204" pitchFamily="34" charset="0"/>
                <a:cs typeface="Tahoma" panose="020B0604030504040204" pitchFamily="34" charset="0"/>
              </a:rPr>
              <a:t>MODULE 1: </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Data Pre-processing</a:t>
            </a:r>
            <a:endParaRPr lang="en-IN" sz="18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buNone/>
            </a:pPr>
            <a:r>
              <a:rPr lang="en-US" sz="1800" b="1" dirty="0">
                <a:effectLst/>
                <a:latin typeface="Tahoma" panose="020B0604030504040204" pitchFamily="34" charset="0"/>
                <a:ea typeface="Tahoma" panose="020B0604030504040204" pitchFamily="34" charset="0"/>
                <a:cs typeface="Tahoma" panose="020B0604030504040204" pitchFamily="34" charset="0"/>
              </a:rPr>
              <a:t>MODULE 2: </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Data Validation/ Cleaning/Preparing Process</a:t>
            </a:r>
            <a:endParaRPr lang="en-IN" sz="18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buNone/>
            </a:pPr>
            <a:r>
              <a:rPr lang="en-US" sz="1800" b="1" dirty="0">
                <a:effectLst/>
                <a:latin typeface="Tahoma" panose="020B0604030504040204" pitchFamily="34" charset="0"/>
                <a:ea typeface="Tahoma" panose="020B0604030504040204" pitchFamily="34" charset="0"/>
                <a:cs typeface="Tahoma" panose="020B0604030504040204" pitchFamily="34" charset="0"/>
              </a:rPr>
              <a:t>MODULE 3: </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Exploration data analysis of visualization</a:t>
            </a:r>
            <a:endParaRPr lang="en-IN" sz="1800" dirty="0">
              <a:effectLst/>
              <a:latin typeface="Tahoma" panose="020B0604030504040204" pitchFamily="34" charset="0"/>
              <a:ea typeface="Tahoma" panose="020B0604030504040204" pitchFamily="34" charset="0"/>
              <a:cs typeface="Tahoma" panose="020B0604030504040204" pitchFamily="34" charset="0"/>
            </a:endParaRPr>
          </a:p>
          <a:p>
            <a:pPr marL="0" indent="0" algn="just">
              <a:lnSpc>
                <a:spcPct val="150000"/>
              </a:lnSpc>
              <a:buNone/>
            </a:pPr>
            <a:r>
              <a:rPr lang="en-US" sz="1800" b="1" dirty="0">
                <a:effectLst/>
                <a:latin typeface="Tahoma" panose="020B0604030504040204" pitchFamily="34" charset="0"/>
                <a:ea typeface="Tahoma" panose="020B0604030504040204" pitchFamily="34" charset="0"/>
                <a:cs typeface="Tahoma" panose="020B0604030504040204" pitchFamily="34" charset="0"/>
              </a:rPr>
              <a:t>MODULE 4: </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Comparing Algorithm with prediction in the form of best accuracy result</a:t>
            </a:r>
            <a:endParaRPr lang="en-IN" sz="1800" dirty="0">
              <a:effectLst/>
              <a:latin typeface="Tahoma" panose="020B0604030504040204" pitchFamily="34" charset="0"/>
              <a:ea typeface="Tahoma" panose="020B0604030504040204" pitchFamily="34" charset="0"/>
              <a:cs typeface="Tahoma" panose="020B0604030504040204" pitchFamily="34" charset="0"/>
            </a:endParaRPr>
          </a:p>
          <a:p>
            <a:pPr marL="0" indent="0">
              <a:lnSpc>
                <a:spcPct val="150000"/>
              </a:lnSpc>
              <a:buNone/>
            </a:pPr>
            <a:r>
              <a:rPr lang="en-US" sz="1800" b="1" dirty="0">
                <a:solidFill>
                  <a:srgbClr val="000000"/>
                </a:solidFill>
                <a:effectLst/>
                <a:latin typeface="Tahoma" panose="020B0604030504040204" pitchFamily="34" charset="0"/>
                <a:ea typeface="Tahoma" panose="020B0604030504040204" pitchFamily="34" charset="0"/>
                <a:cs typeface="Tahoma" panose="020B0604030504040204" pitchFamily="34" charset="0"/>
              </a:rPr>
              <a:t>MODULE 5: </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Prediction result by accuracy</a:t>
            </a:r>
            <a:endParaRPr lang="en-IN" sz="18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811BF5F4-9EA6-716C-251E-5C0D1291537D}"/>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20</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13316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MODULE DESCRIPTION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3638694"/>
          </a:xfrm>
        </p:spPr>
        <p:txBody>
          <a:bodyPr>
            <a:normAutofit/>
          </a:bodyPr>
          <a:lstStyle/>
          <a:p>
            <a:pPr marL="0" indent="0">
              <a:lnSpc>
                <a:spcPct val="150000"/>
              </a:lnSpc>
              <a:buNone/>
            </a:pPr>
            <a:r>
              <a:rPr lang="en-AU" sz="1800" b="1" dirty="0">
                <a:latin typeface="Tahoma" panose="020B0604030504040204" pitchFamily="34" charset="0"/>
                <a:ea typeface="Tahoma" panose="020B0604030504040204" pitchFamily="34" charset="0"/>
                <a:cs typeface="Tahoma" panose="020B0604030504040204" pitchFamily="34" charset="0"/>
              </a:rPr>
              <a:t>MODULE 1: Data Pre-processing</a:t>
            </a:r>
            <a:endParaRPr lang="en-AU" sz="1800" dirty="0">
              <a:latin typeface="Tahoma" panose="020B0604030504040204" pitchFamily="34" charset="0"/>
              <a:ea typeface="Tahoma" panose="020B0604030504040204" pitchFamily="34" charset="0"/>
              <a:cs typeface="Tahoma" panose="020B0604030504040204" pitchFamily="34" charset="0"/>
            </a:endParaRPr>
          </a:p>
          <a:p>
            <a:pPr algn="just">
              <a:lnSpc>
                <a:spcPct val="150000"/>
              </a:lnSpc>
              <a:buFont typeface="Wingdings" panose="05000000000000000000" pitchFamily="2" charset="2"/>
              <a:buChar char="§"/>
            </a:pPr>
            <a:r>
              <a:rPr lang="en-AU" sz="1800" dirty="0">
                <a:latin typeface="Tahoma" panose="020B0604030504040204" pitchFamily="34" charset="0"/>
                <a:ea typeface="Tahoma" panose="020B0604030504040204" pitchFamily="34" charset="0"/>
                <a:cs typeface="Tahoma" panose="020B0604030504040204" pitchFamily="34" charset="0"/>
              </a:rPr>
              <a:t>Validation techniques in machine learning are used to get the error rate of the Machine Learning (ML) model, which can be considered as close to the true error rate of the dataset. If the data volume is large enough to be representative of the population, you may not need the validation techniques. However, in real-world scenarios, to work with samples of data that may not be a true representative of the population of given dataset. To finding the missing value, duplicate value and description of data type whether it is float variable or integer. The sample of data used to provide an unbiased evaluation of a model fit on the training dataset while tuning model hyper parameters.</a:t>
            </a:r>
          </a:p>
        </p:txBody>
      </p:sp>
      <p:sp>
        <p:nvSpPr>
          <p:cNvPr id="5" name="Slide Number Placeholder 4">
            <a:extLst>
              <a:ext uri="{FF2B5EF4-FFF2-40B4-BE49-F238E27FC236}">
                <a16:creationId xmlns:a16="http://schemas.microsoft.com/office/drawing/2014/main" id="{C8897CF6-D882-C3FD-4D31-1B3B8B380688}"/>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21</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341293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MODULE DESCRIPTION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4075629"/>
          </a:xfrm>
        </p:spPr>
        <p:txBody>
          <a:bodyPr>
            <a:normAutofit lnSpcReduction="10000"/>
          </a:bodyPr>
          <a:lstStyle/>
          <a:p>
            <a:pPr marL="0" indent="0">
              <a:lnSpc>
                <a:spcPct val="150000"/>
              </a:lnSpc>
              <a:buNone/>
            </a:pPr>
            <a:r>
              <a:rPr lang="en-AU" sz="1800" b="1" dirty="0">
                <a:latin typeface="Tahoma" panose="020B0604030504040204" pitchFamily="34" charset="0"/>
                <a:ea typeface="Tahoma" panose="020B0604030504040204" pitchFamily="34" charset="0"/>
                <a:cs typeface="Tahoma" panose="020B0604030504040204" pitchFamily="34" charset="0"/>
              </a:rPr>
              <a:t>MODULE 2: Data Pre-processing</a:t>
            </a:r>
          </a:p>
          <a:p>
            <a:pPr algn="just">
              <a:lnSpc>
                <a:spcPct val="150000"/>
              </a:lnSpc>
              <a:buFont typeface="Wingdings" panose="05000000000000000000" pitchFamily="2" charset="2"/>
              <a:buChar char="§"/>
            </a:pP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Importing the library packages with loading given dataset. To analyzing the variable identification by data shape, data type and evaluating the missing values, duplicate values. A validation dataset is a sample of data held back from training your model that is used to give an estimate of model skill while tuning models and procedures that you can use to make the best use of validation and test datasets when evaluating your models. Data cleaning / preparing by rename the given dataset and drop the column etc. to analyze the </a:t>
            </a:r>
            <a:r>
              <a:rPr lang="en-US" sz="1800"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uni</a:t>
            </a: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-variate, bi-variate and multi-variate process. The steps and techniques for data cleaning will vary from dataset to dataset. The primary goal of data cleaning is to detect and remove errors and anomalies to increase the value of data in analytics and decision making.</a:t>
            </a:r>
            <a:endParaRPr lang="en-AU" sz="18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BEAFF903-CFBE-112D-4F60-9352D914142D}"/>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22</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34848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MODULE DESCRIPTION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4802186"/>
          </a:xfrm>
        </p:spPr>
        <p:txBody>
          <a:bodyPr>
            <a:normAutofit/>
          </a:bodyPr>
          <a:lstStyle/>
          <a:p>
            <a:pPr marL="0" indent="0">
              <a:lnSpc>
                <a:spcPct val="150000"/>
              </a:lnSpc>
              <a:buNone/>
            </a:pPr>
            <a:r>
              <a:rPr lang="en-AU" sz="1800" b="1" dirty="0">
                <a:latin typeface="Tahoma" panose="020B0604030504040204" pitchFamily="34" charset="0"/>
                <a:ea typeface="Tahoma" panose="020B0604030504040204" pitchFamily="34" charset="0"/>
                <a:cs typeface="Tahoma" panose="020B0604030504040204" pitchFamily="34" charset="0"/>
              </a:rPr>
              <a:t>MODULE 3: </a:t>
            </a:r>
            <a:r>
              <a:rPr lang="en-US" sz="1800" b="1" dirty="0">
                <a:solidFill>
                  <a:srgbClr val="000000"/>
                </a:solidFill>
                <a:effectLst/>
                <a:latin typeface="Tahoma" panose="020B0604030504040204" pitchFamily="34" charset="0"/>
                <a:ea typeface="Tahoma" panose="020B0604030504040204" pitchFamily="34" charset="0"/>
                <a:cs typeface="Tahoma" panose="020B0604030504040204" pitchFamily="34" charset="0"/>
              </a:rPr>
              <a:t>Exploration data analysis of visualization</a:t>
            </a:r>
          </a:p>
          <a:p>
            <a:pPr marL="269875" indent="-269875" algn="just" fontAlgn="base">
              <a:lnSpc>
                <a:spcPct val="150000"/>
              </a:lnSpc>
              <a:spcAft>
                <a:spcPts val="1440"/>
              </a:spcAft>
              <a:buFont typeface="Wingdings" panose="05000000000000000000" pitchFamily="2" charset="2"/>
              <a:buChar char="§"/>
            </a:pPr>
            <a:r>
              <a:rPr lang="en-US" sz="1800" dirty="0">
                <a:solidFill>
                  <a:srgbClr val="000000"/>
                </a:solidFill>
                <a:effectLst/>
                <a:latin typeface="Tahoma" panose="020B0604030504040204" pitchFamily="34" charset="0"/>
                <a:ea typeface="Tahoma" panose="020B0604030504040204" pitchFamily="34" charset="0"/>
                <a:cs typeface="Tahoma" panose="020B0604030504040204" pitchFamily="34" charset="0"/>
              </a:rPr>
              <a:t>Data visualization is a crucial skill in statistics and machine learning, as it allows for qualitative understanding of data and identification of patterns and outliers. It can also be used to express key relationships in a more visceral way for stakeholders. Exploratory data analysis is an entire field, and it is recommended to delve deeper into the subject. Pre-processing is necessary to transform raw data into a clean data set that is compatible with specific machine learning models. For instance, the Random Forest algorithm does not support null values, so they must be managed in the original data set. The data set should also be formatted to allow for the execution of multiple machine learning and deep learning algorithms.</a:t>
            </a:r>
            <a:endParaRPr lang="en-IN" sz="18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4D7BBF5B-C269-78EE-AFEB-C06F7B1BB577}"/>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23</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954971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MODULE DESCRIPTION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3878838"/>
          </a:xfrm>
        </p:spPr>
        <p:txBody>
          <a:bodyPr>
            <a:normAutofit fontScale="92500" lnSpcReduction="10000"/>
          </a:bodyPr>
          <a:lstStyle/>
          <a:p>
            <a:pPr marL="0" indent="0" algn="just">
              <a:lnSpc>
                <a:spcPct val="150000"/>
              </a:lnSpc>
              <a:buNone/>
            </a:pPr>
            <a:r>
              <a:rPr lang="en-AU" sz="1900" b="1" dirty="0">
                <a:latin typeface="Tahoma" panose="020B0604030504040204" pitchFamily="34" charset="0"/>
                <a:ea typeface="Tahoma" panose="020B0604030504040204" pitchFamily="34" charset="0"/>
                <a:cs typeface="Tahoma" panose="020B0604030504040204" pitchFamily="34" charset="0"/>
              </a:rPr>
              <a:t>MODULE 4: </a:t>
            </a:r>
            <a:r>
              <a:rPr lang="en-US" sz="1900" b="1" dirty="0">
                <a:solidFill>
                  <a:srgbClr val="000000"/>
                </a:solidFill>
                <a:effectLst/>
                <a:latin typeface="Tahoma" panose="020B0604030504040204" pitchFamily="34" charset="0"/>
                <a:ea typeface="Tahoma" panose="020B0604030504040204" pitchFamily="34" charset="0"/>
                <a:cs typeface="Tahoma" panose="020B0604030504040204" pitchFamily="34" charset="0"/>
              </a:rPr>
              <a:t>Comparing Algorithm with prediction in the form of best accuracy result</a:t>
            </a:r>
            <a:endParaRPr lang="en-AU" sz="1900" dirty="0">
              <a:latin typeface="Tahoma" panose="020B0604030504040204" pitchFamily="34" charset="0"/>
              <a:ea typeface="Tahoma" panose="020B0604030504040204" pitchFamily="34" charset="0"/>
              <a:cs typeface="Tahoma" panose="020B0604030504040204" pitchFamily="34" charset="0"/>
            </a:endParaRPr>
          </a:p>
          <a:p>
            <a:pPr algn="just" fontAlgn="base">
              <a:lnSpc>
                <a:spcPct val="160000"/>
              </a:lnSpc>
              <a:buFont typeface="Wingdings" panose="05000000000000000000" pitchFamily="2" charset="2"/>
              <a:buChar char="§"/>
            </a:pPr>
            <a:r>
              <a:rPr lang="en-US" sz="1800" b="0" i="0" dirty="0">
                <a:effectLst/>
                <a:latin typeface="Tahoma" panose="020B0604030504040204" pitchFamily="34" charset="0"/>
                <a:ea typeface="Tahoma" panose="020B0604030504040204" pitchFamily="34" charset="0"/>
                <a:cs typeface="Tahoma" panose="020B0604030504040204" pitchFamily="34" charset="0"/>
              </a:rPr>
              <a:t>To compare the performance of different machine learning algorithms consistently, a test harness can be created using resampling methods like cross-validation in Python with scikit-learn. Visualizing the data from different perspectives is also important for model selection, using various techniques to show average accuracy, variance, and other properties of the distribution of model accuracies. To ensure a fair comparison, each algorithm must be evaluated in the same way on the same data, and a consistent test harness can achieve this. By using these techniques, you can choose the best one or two models for your specific machine learning problem. This approach can be customized and expanded with additional algorithms and techniques for comparing and selecting models.</a:t>
            </a:r>
            <a:endParaRPr lang="en-AU" sz="18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E0F55269-4DE7-D74C-2FC1-42C5D7005A20}"/>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24</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964543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MODULE DESCRIPTION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3878838"/>
          </a:xfrm>
        </p:spPr>
        <p:txBody>
          <a:bodyPr>
            <a:normAutofit lnSpcReduction="10000"/>
          </a:bodyPr>
          <a:lstStyle/>
          <a:p>
            <a:pPr marL="0" indent="0" algn="just">
              <a:lnSpc>
                <a:spcPct val="150000"/>
              </a:lnSpc>
              <a:buNone/>
            </a:pPr>
            <a:r>
              <a:rPr lang="en-AU" sz="1900" b="1" dirty="0">
                <a:latin typeface="Tahoma" panose="020B0604030504040204" pitchFamily="34" charset="0"/>
                <a:ea typeface="Tahoma" panose="020B0604030504040204" pitchFamily="34" charset="0"/>
                <a:cs typeface="Tahoma" panose="020B0604030504040204" pitchFamily="34" charset="0"/>
              </a:rPr>
              <a:t>MODULE 5: </a:t>
            </a:r>
            <a:r>
              <a:rPr lang="en-US" sz="1900" b="1">
                <a:solidFill>
                  <a:srgbClr val="000000"/>
                </a:solidFill>
                <a:effectLst/>
                <a:latin typeface="Tahoma" panose="020B0604030504040204" pitchFamily="34" charset="0"/>
                <a:ea typeface="Tahoma" panose="020B0604030504040204" pitchFamily="34" charset="0"/>
                <a:cs typeface="Tahoma" panose="020B0604030504040204" pitchFamily="34" charset="0"/>
              </a:rPr>
              <a:t>Prediction result by accuracy</a:t>
            </a:r>
            <a:endParaRPr lang="en-AU" sz="1900" dirty="0">
              <a:latin typeface="Tahoma" panose="020B0604030504040204" pitchFamily="34" charset="0"/>
              <a:ea typeface="Tahoma" panose="020B0604030504040204" pitchFamily="34" charset="0"/>
              <a:cs typeface="Tahoma" panose="020B0604030504040204" pitchFamily="34" charset="0"/>
            </a:endParaRPr>
          </a:p>
          <a:p>
            <a:pPr algn="just" fontAlgn="base">
              <a:lnSpc>
                <a:spcPct val="160000"/>
              </a:lnSpc>
              <a:buFont typeface="Wingdings" panose="05000000000000000000" pitchFamily="2" charset="2"/>
              <a:buChar char="§"/>
            </a:pPr>
            <a:r>
              <a:rPr lang="en-US" sz="1800" b="0" i="0" dirty="0">
                <a:effectLst/>
                <a:latin typeface="Tahoma" panose="020B0604030504040204" pitchFamily="34" charset="0"/>
                <a:ea typeface="Tahoma" panose="020B0604030504040204" pitchFamily="34" charset="0"/>
                <a:cs typeface="Tahoma" panose="020B0604030504040204" pitchFamily="34" charset="0"/>
              </a:rPr>
              <a:t>The prediction of Alzheimer's disease using accuracy module in supervised machine learning involves using a labeled dataset to train a model that can accurately predict the presence or absence of the disease in new patients. The accuracy module is used to evaluate the performance of the model by comparing the predicted values to the actual values in the test dataset. The accuracy is calculated as the proportion of correct predictions out of the total number of predictions made by the model. A higher accuracy score indicates that the model is performing well in predicting Alzheimer's disease. This approach can assist in early detection and treatment planning for the disease, potentially leading to better outcomes for patients.</a:t>
            </a:r>
            <a:endParaRPr lang="en-AU" sz="18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BB63A29C-6614-3ED1-72C4-DDDADA87754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25</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005378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RESULTS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90689"/>
            <a:ext cx="10515600" cy="3878838"/>
          </a:xfrm>
        </p:spPr>
        <p:txBody>
          <a:bodyPr>
            <a:normAutofit/>
          </a:bodyPr>
          <a:lstStyle/>
          <a:p>
            <a:pPr marL="0" indent="0" algn="just">
              <a:lnSpc>
                <a:spcPct val="150000"/>
              </a:lnSpc>
              <a:buNone/>
            </a:pPr>
            <a:r>
              <a:rPr lang="en-US" sz="1800" dirty="0">
                <a:latin typeface="Tahoma" panose="020B0604030504040204" pitchFamily="34" charset="0"/>
                <a:ea typeface="Tahoma" panose="020B0604030504040204" pitchFamily="34" charset="0"/>
                <a:cs typeface="Tahoma" panose="020B0604030504040204" pitchFamily="34" charset="0"/>
              </a:rPr>
              <a:t>In this study, six popular classifiers were compared for Alzheimer's classification using a publicly available dataset. The Voting Classifier outperformed all other algorithms, achieving an accuracy of 91.54%, followed by </a:t>
            </a:r>
            <a:r>
              <a:rPr lang="en-US" sz="1800" dirty="0" err="1">
                <a:latin typeface="Tahoma" panose="020B0604030504040204" pitchFamily="34" charset="0"/>
                <a:ea typeface="Tahoma" panose="020B0604030504040204" pitchFamily="34" charset="0"/>
                <a:cs typeface="Tahoma" panose="020B0604030504040204" pitchFamily="34" charset="0"/>
              </a:rPr>
              <a:t>XGBoost</a:t>
            </a:r>
            <a:r>
              <a:rPr lang="en-US" sz="1800" dirty="0">
                <a:latin typeface="Tahoma" panose="020B0604030504040204" pitchFamily="34" charset="0"/>
                <a:ea typeface="Tahoma" panose="020B0604030504040204" pitchFamily="34" charset="0"/>
                <a:cs typeface="Tahoma" panose="020B0604030504040204" pitchFamily="34" charset="0"/>
              </a:rPr>
              <a:t> and Random Forest. Decision Tree and SVC Classifier are viable options, while KNN may not be suitable. The study highlights the importance of selecting the right algorithm for Alzheimer's classification. Random Forest and </a:t>
            </a:r>
            <a:r>
              <a:rPr lang="en-US" sz="1800" dirty="0" err="1">
                <a:latin typeface="Tahoma" panose="020B0604030504040204" pitchFamily="34" charset="0"/>
                <a:ea typeface="Tahoma" panose="020B0604030504040204" pitchFamily="34" charset="0"/>
                <a:cs typeface="Tahoma" panose="020B0604030504040204" pitchFamily="34" charset="0"/>
              </a:rPr>
              <a:t>XGBoost</a:t>
            </a:r>
            <a:r>
              <a:rPr lang="en-US" sz="1800" dirty="0">
                <a:latin typeface="Tahoma" panose="020B0604030504040204" pitchFamily="34" charset="0"/>
                <a:ea typeface="Tahoma" panose="020B0604030504040204" pitchFamily="34" charset="0"/>
                <a:cs typeface="Tahoma" panose="020B0604030504040204" pitchFamily="34" charset="0"/>
              </a:rPr>
              <a:t> are suitable for handling high-dimensional and complex data. The study demonstrates the effectiveness of machine learning algorithms in Alzheimer's classification and provides insights into selecting the appropriate algorithm for this task.</a:t>
            </a:r>
            <a:endParaRPr lang="en-AU" sz="18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BB63A29C-6614-3ED1-72C4-DDDADA87754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26</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882352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17" name="Picture 16">
            <a:extLst>
              <a:ext uri="{FF2B5EF4-FFF2-40B4-BE49-F238E27FC236}">
                <a16:creationId xmlns:a16="http://schemas.microsoft.com/office/drawing/2014/main" id="{FAD23299-5B05-47A3-4725-36E618583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440" y="895739"/>
            <a:ext cx="10515601" cy="5533054"/>
          </a:xfrm>
          <a:prstGeom prst="rect">
            <a:avLst/>
          </a:prstGeom>
        </p:spPr>
      </p:pic>
      <p:sp>
        <p:nvSpPr>
          <p:cNvPr id="4" name="Slide Number Placeholder 3">
            <a:extLst>
              <a:ext uri="{FF2B5EF4-FFF2-40B4-BE49-F238E27FC236}">
                <a16:creationId xmlns:a16="http://schemas.microsoft.com/office/drawing/2014/main" id="{3164869A-3B8D-CDDC-2983-5C25CEEE3F00}"/>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27</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12923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F82A8061-9008-2F35-6F9E-C52E6CF49E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771" y="914400"/>
            <a:ext cx="10646230" cy="5477069"/>
          </a:xfrm>
          <a:prstGeom prst="rect">
            <a:avLst/>
          </a:prstGeom>
        </p:spPr>
      </p:pic>
      <p:sp>
        <p:nvSpPr>
          <p:cNvPr id="5" name="Slide Number Placeholder 4">
            <a:extLst>
              <a:ext uri="{FF2B5EF4-FFF2-40B4-BE49-F238E27FC236}">
                <a16:creationId xmlns:a16="http://schemas.microsoft.com/office/drawing/2014/main" id="{F1ABF1CC-8672-6C90-06A0-83B0D694B29E}"/>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28</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1930181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C18221AB-BBFE-38A7-DC5B-8C3D8B12A9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109" y="882325"/>
            <a:ext cx="10627569" cy="5474025"/>
          </a:xfrm>
          <a:prstGeom prst="rect">
            <a:avLst/>
          </a:prstGeom>
        </p:spPr>
      </p:pic>
      <p:sp>
        <p:nvSpPr>
          <p:cNvPr id="4" name="Slide Number Placeholder 3">
            <a:extLst>
              <a:ext uri="{FF2B5EF4-FFF2-40B4-BE49-F238E27FC236}">
                <a16:creationId xmlns:a16="http://schemas.microsoft.com/office/drawing/2014/main" id="{A700BF03-0CCE-2E63-45BD-8A1EA1EB3022}"/>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29</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26280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0"/>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LITERATURE SURVEY</a:t>
            </a:r>
            <a:endParaRPr lang="en-IN" sz="32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7" name="Content Placeholder 1">
            <a:extLst>
              <a:ext uri="{FF2B5EF4-FFF2-40B4-BE49-F238E27FC236}">
                <a16:creationId xmlns:a16="http://schemas.microsoft.com/office/drawing/2014/main" id="{EA423782-2B4C-4165-92DE-3221B9B1F60F}"/>
              </a:ext>
            </a:extLst>
          </p:cNvPr>
          <p:cNvGraphicFramePr>
            <a:graphicFrameLocks noGrp="1"/>
          </p:cNvGraphicFramePr>
          <p:nvPr>
            <p:ph idx="1"/>
            <p:extLst>
              <p:ext uri="{D42A27DB-BD31-4B8C-83A1-F6EECF244321}">
                <p14:modId xmlns:p14="http://schemas.microsoft.com/office/powerpoint/2010/main" val="2574293429"/>
              </p:ext>
            </p:extLst>
          </p:nvPr>
        </p:nvGraphicFramePr>
        <p:xfrm>
          <a:off x="662473" y="1125829"/>
          <a:ext cx="10851502" cy="5144342"/>
        </p:xfrm>
        <a:graphic>
          <a:graphicData uri="http://schemas.openxmlformats.org/drawingml/2006/table">
            <a:tbl>
              <a:tblPr firstRow="1" bandRow="1">
                <a:tableStyleId>{5C22544A-7EE6-4342-B048-85BDC9FD1C3A}</a:tableStyleId>
              </a:tblPr>
              <a:tblGrid>
                <a:gridCol w="1151782">
                  <a:extLst>
                    <a:ext uri="{9D8B030D-6E8A-4147-A177-3AD203B41FA5}">
                      <a16:colId xmlns:a16="http://schemas.microsoft.com/office/drawing/2014/main" val="1822368929"/>
                    </a:ext>
                  </a:extLst>
                </a:gridCol>
                <a:gridCol w="2300545">
                  <a:extLst>
                    <a:ext uri="{9D8B030D-6E8A-4147-A177-3AD203B41FA5}">
                      <a16:colId xmlns:a16="http://schemas.microsoft.com/office/drawing/2014/main" val="20000"/>
                    </a:ext>
                  </a:extLst>
                </a:gridCol>
                <a:gridCol w="2180514">
                  <a:extLst>
                    <a:ext uri="{9D8B030D-6E8A-4147-A177-3AD203B41FA5}">
                      <a16:colId xmlns:a16="http://schemas.microsoft.com/office/drawing/2014/main" val="20001"/>
                    </a:ext>
                  </a:extLst>
                </a:gridCol>
                <a:gridCol w="2961383">
                  <a:extLst>
                    <a:ext uri="{9D8B030D-6E8A-4147-A177-3AD203B41FA5}">
                      <a16:colId xmlns:a16="http://schemas.microsoft.com/office/drawing/2014/main" val="20002"/>
                    </a:ext>
                  </a:extLst>
                </a:gridCol>
                <a:gridCol w="2257278">
                  <a:extLst>
                    <a:ext uri="{9D8B030D-6E8A-4147-A177-3AD203B41FA5}">
                      <a16:colId xmlns:a16="http://schemas.microsoft.com/office/drawing/2014/main" val="20003"/>
                    </a:ext>
                  </a:extLst>
                </a:gridCol>
              </a:tblGrid>
              <a:tr h="830951">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SL.NO</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Author name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Title of the paper</a:t>
                      </a:r>
                    </a:p>
                    <a:p>
                      <a:pPr algn="ctr"/>
                      <a:endParaRPr lang="en-US"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Journal name/Scopus/Year</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Concept</a:t>
                      </a:r>
                    </a:p>
                  </a:txBody>
                  <a:tcPr/>
                </a:tc>
                <a:extLst>
                  <a:ext uri="{0D108BD9-81ED-4DB2-BD59-A6C34878D82A}">
                    <a16:rowId xmlns:a16="http://schemas.microsoft.com/office/drawing/2014/main" val="10000"/>
                  </a:ext>
                </a:extLst>
              </a:tr>
              <a:tr h="2326665">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1.</a:t>
                      </a:r>
                    </a:p>
                  </a:txBody>
                  <a:tcPr anchor="ctr"/>
                </a:tc>
                <a:tc>
                  <a:txBody>
                    <a:bodyPr/>
                    <a:lstStyle/>
                    <a:p>
                      <a:pPr fontAlgn="base"/>
                      <a:r>
                        <a:rPr lang="en-IN" dirty="0" err="1">
                          <a:effectLst/>
                          <a:latin typeface="Tahoma" panose="020B0604030504040204" pitchFamily="34" charset="0"/>
                          <a:ea typeface="Tahoma" panose="020B0604030504040204" pitchFamily="34" charset="0"/>
                          <a:cs typeface="Tahoma" panose="020B0604030504040204" pitchFamily="34" charset="0"/>
                        </a:rPr>
                        <a:t>Taeho</a:t>
                      </a:r>
                      <a:r>
                        <a:rPr lang="en-IN" dirty="0">
                          <a:effectLst/>
                          <a:latin typeface="Tahoma" panose="020B0604030504040204" pitchFamily="34" charset="0"/>
                          <a:ea typeface="Tahoma" panose="020B0604030504040204" pitchFamily="34" charset="0"/>
                          <a:cs typeface="Tahoma" panose="020B0604030504040204" pitchFamily="34" charset="0"/>
                        </a:rPr>
                        <a:t> Jo, </a:t>
                      </a:r>
                      <a:r>
                        <a:rPr lang="en-IN" dirty="0" err="1">
                          <a:effectLst/>
                          <a:latin typeface="Tahoma" panose="020B0604030504040204" pitchFamily="34" charset="0"/>
                          <a:ea typeface="Tahoma" panose="020B0604030504040204" pitchFamily="34" charset="0"/>
                          <a:cs typeface="Tahoma" panose="020B0604030504040204" pitchFamily="34" charset="0"/>
                        </a:rPr>
                        <a:t>Kwangsik</a:t>
                      </a:r>
                      <a:r>
                        <a:rPr lang="en-IN" dirty="0">
                          <a:effectLst/>
                          <a:latin typeface="Tahoma" panose="020B0604030504040204" pitchFamily="34" charset="0"/>
                          <a:ea typeface="Tahoma" panose="020B0604030504040204" pitchFamily="34" charset="0"/>
                          <a:cs typeface="Tahoma" panose="020B0604030504040204" pitchFamily="34" charset="0"/>
                        </a:rPr>
                        <a:t> </a:t>
                      </a:r>
                      <a:r>
                        <a:rPr lang="en-IN" dirty="0" err="1">
                          <a:effectLst/>
                          <a:latin typeface="Tahoma" panose="020B0604030504040204" pitchFamily="34" charset="0"/>
                          <a:ea typeface="Tahoma" panose="020B0604030504040204" pitchFamily="34" charset="0"/>
                          <a:cs typeface="Tahoma" panose="020B0604030504040204" pitchFamily="34" charset="0"/>
                        </a:rPr>
                        <a:t>Nho</a:t>
                      </a:r>
                      <a:endParaRPr lang="en-IN" dirty="0">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Deep Learning in Alzheimer’s Disease: Diagnostic Classification and Prognostic Prediction Using </a:t>
                      </a:r>
                      <a:r>
                        <a:rPr lang="en-US">
                          <a:effectLst/>
                          <a:latin typeface="Tahoma" panose="020B0604030504040204" pitchFamily="34" charset="0"/>
                          <a:ea typeface="Tahoma" panose="020B0604030504040204" pitchFamily="34" charset="0"/>
                          <a:cs typeface="Tahoma" panose="020B0604030504040204" pitchFamily="34" charset="0"/>
                        </a:rPr>
                        <a:t>Neuroimaging Data</a:t>
                      </a:r>
                      <a:endParaRPr lang="en-US" dirty="0">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Frontiers in Aging Neuroscience</a:t>
                      </a:r>
                      <a:r>
                        <a:rPr lang="en-US">
                          <a:effectLst/>
                          <a:latin typeface="Tahoma" panose="020B0604030504040204" pitchFamily="34" charset="0"/>
                          <a:ea typeface="Tahoma" panose="020B0604030504040204" pitchFamily="34" charset="0"/>
                          <a:cs typeface="Tahoma" panose="020B0604030504040204" pitchFamily="34" charset="0"/>
                        </a:rPr>
                        <a:t>/2019</a:t>
                      </a:r>
                      <a:endParaRPr lang="en-US" dirty="0">
                        <a:effectLst/>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Diagnostic classification and prognostic prediction using </a:t>
                      </a:r>
                      <a:r>
                        <a:rPr lang="en-US">
                          <a:effectLst/>
                          <a:latin typeface="Tahoma" panose="020B0604030504040204" pitchFamily="34" charset="0"/>
                          <a:ea typeface="Tahoma" panose="020B0604030504040204" pitchFamily="34" charset="0"/>
                          <a:cs typeface="Tahoma" panose="020B0604030504040204" pitchFamily="34" charset="0"/>
                        </a:rPr>
                        <a:t>neuroimaging data</a:t>
                      </a:r>
                      <a:endParaRPr lang="en-US" dirty="0">
                        <a:effectLst/>
                        <a:latin typeface="Tahoma" panose="020B0604030504040204" pitchFamily="34" charset="0"/>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10001"/>
                  </a:ext>
                </a:extLst>
              </a:tr>
              <a:tr h="1986726">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2.</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C. Kavitha, </a:t>
                      </a:r>
                      <a:r>
                        <a:rPr lang="en-IN" dirty="0" err="1">
                          <a:effectLst/>
                          <a:latin typeface="Tahoma" panose="020B0604030504040204" pitchFamily="34" charset="0"/>
                          <a:ea typeface="Tahoma" panose="020B0604030504040204" pitchFamily="34" charset="0"/>
                          <a:cs typeface="Tahoma" panose="020B0604030504040204" pitchFamily="34" charset="0"/>
                        </a:rPr>
                        <a:t>Vinodhini</a:t>
                      </a:r>
                      <a:r>
                        <a:rPr lang="en-IN" dirty="0">
                          <a:effectLst/>
                          <a:latin typeface="Tahoma" panose="020B0604030504040204" pitchFamily="34" charset="0"/>
                          <a:ea typeface="Tahoma" panose="020B0604030504040204" pitchFamily="34" charset="0"/>
                          <a:cs typeface="Tahoma" panose="020B0604030504040204" pitchFamily="34" charset="0"/>
                        </a:rPr>
                        <a:t> Mani</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Early-Stage Alzheimer’s Disease Prediction Using Machine Learning Models</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Journal of Healthcare Engineering/2022</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Prediction of early-stage Alzheimer's disease</a:t>
                      </a:r>
                    </a:p>
                  </a:txBody>
                  <a:tcPr anchor="ctr"/>
                </a:tc>
                <a:extLst>
                  <a:ext uri="{0D108BD9-81ED-4DB2-BD59-A6C34878D82A}">
                    <a16:rowId xmlns:a16="http://schemas.microsoft.com/office/drawing/2014/main" val="3871913527"/>
                  </a:ext>
                </a:extLst>
              </a:tr>
            </a:tbl>
          </a:graphicData>
        </a:graphic>
      </p:graphicFrame>
      <p:sp>
        <p:nvSpPr>
          <p:cNvPr id="4" name="Slide Number Placeholder 3">
            <a:extLst>
              <a:ext uri="{FF2B5EF4-FFF2-40B4-BE49-F238E27FC236}">
                <a16:creationId xmlns:a16="http://schemas.microsoft.com/office/drawing/2014/main" id="{532E8DA4-8736-E39D-901A-6AEA8C843680}"/>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243439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A0EB6A4B-E0B2-61EA-3504-2E7501A0B5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105" y="841795"/>
            <a:ext cx="10619790" cy="5514555"/>
          </a:xfrm>
          <a:prstGeom prst="rect">
            <a:avLst/>
          </a:prstGeom>
        </p:spPr>
      </p:pic>
      <p:sp>
        <p:nvSpPr>
          <p:cNvPr id="4" name="Slide Number Placeholder 3">
            <a:extLst>
              <a:ext uri="{FF2B5EF4-FFF2-40B4-BE49-F238E27FC236}">
                <a16:creationId xmlns:a16="http://schemas.microsoft.com/office/drawing/2014/main" id="{B3747275-A0F9-49B2-89C0-EB111DCE394F}"/>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30</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8055230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8A070E2E-C098-F655-E744-0DBDED1B25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779" y="910901"/>
            <a:ext cx="10636899" cy="5445449"/>
          </a:xfrm>
          <a:prstGeom prst="rect">
            <a:avLst/>
          </a:prstGeom>
        </p:spPr>
      </p:pic>
      <p:sp>
        <p:nvSpPr>
          <p:cNvPr id="5" name="Slide Number Placeholder 4">
            <a:extLst>
              <a:ext uri="{FF2B5EF4-FFF2-40B4-BE49-F238E27FC236}">
                <a16:creationId xmlns:a16="http://schemas.microsoft.com/office/drawing/2014/main" id="{C685AB64-06F3-1B22-AFAD-99B5D5868296}"/>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31</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7971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C739322D-F229-E2EC-557E-9DDA667674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780" y="875327"/>
            <a:ext cx="10636898" cy="5481023"/>
          </a:xfrm>
          <a:prstGeom prst="rect">
            <a:avLst/>
          </a:prstGeom>
        </p:spPr>
      </p:pic>
      <p:sp>
        <p:nvSpPr>
          <p:cNvPr id="4" name="Slide Number Placeholder 3">
            <a:extLst>
              <a:ext uri="{FF2B5EF4-FFF2-40B4-BE49-F238E27FC236}">
                <a16:creationId xmlns:a16="http://schemas.microsoft.com/office/drawing/2014/main" id="{8B61872C-D192-9C32-7553-3F82E6C2F224}"/>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32</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892689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74B0E7BD-30C0-D531-00FB-50BDA4182C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224" y="867747"/>
            <a:ext cx="10675775" cy="5488603"/>
          </a:xfrm>
          <a:prstGeom prst="rect">
            <a:avLst/>
          </a:prstGeom>
        </p:spPr>
      </p:pic>
      <p:sp>
        <p:nvSpPr>
          <p:cNvPr id="4" name="Slide Number Placeholder 3">
            <a:extLst>
              <a:ext uri="{FF2B5EF4-FFF2-40B4-BE49-F238E27FC236}">
                <a16:creationId xmlns:a16="http://schemas.microsoft.com/office/drawing/2014/main" id="{0FD0F840-6719-7622-9C30-C32B14B2550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33</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738173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6E8C94D3-9457-40CD-DE51-36E05CA5C7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7788" y="880577"/>
            <a:ext cx="10692882" cy="5475773"/>
          </a:xfrm>
          <a:prstGeom prst="rect">
            <a:avLst/>
          </a:prstGeom>
        </p:spPr>
      </p:pic>
      <p:sp>
        <p:nvSpPr>
          <p:cNvPr id="5" name="Slide Number Placeholder 4">
            <a:extLst>
              <a:ext uri="{FF2B5EF4-FFF2-40B4-BE49-F238E27FC236}">
                <a16:creationId xmlns:a16="http://schemas.microsoft.com/office/drawing/2014/main" id="{3F223E92-6008-A943-C853-55A8D48B6C3F}"/>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34</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180142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60918"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0DE19DC5-2CBF-CF6E-F422-201A233323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449" y="870079"/>
            <a:ext cx="10655560" cy="5486271"/>
          </a:xfrm>
          <a:prstGeom prst="rect">
            <a:avLst/>
          </a:prstGeom>
        </p:spPr>
      </p:pic>
      <p:sp>
        <p:nvSpPr>
          <p:cNvPr id="4" name="Slide Number Placeholder 3">
            <a:extLst>
              <a:ext uri="{FF2B5EF4-FFF2-40B4-BE49-F238E27FC236}">
                <a16:creationId xmlns:a16="http://schemas.microsoft.com/office/drawing/2014/main" id="{1C623C8C-32E7-9087-BC8E-893ECD5F077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35</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183770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623596" y="243828"/>
            <a:ext cx="10515600" cy="530613"/>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SCREENSHOTS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7D60069D-F8F3-2380-3719-B17E86D593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567" y="905069"/>
            <a:ext cx="10632233" cy="5451281"/>
          </a:xfrm>
          <a:prstGeom prst="rect">
            <a:avLst/>
          </a:prstGeom>
        </p:spPr>
      </p:pic>
      <p:sp>
        <p:nvSpPr>
          <p:cNvPr id="5" name="Slide Number Placeholder 4">
            <a:extLst>
              <a:ext uri="{FF2B5EF4-FFF2-40B4-BE49-F238E27FC236}">
                <a16:creationId xmlns:a16="http://schemas.microsoft.com/office/drawing/2014/main" id="{49F031CE-0C70-C34A-9DCC-F00A2E8596D7}"/>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36</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15788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838200" y="262488"/>
            <a:ext cx="10515600" cy="1026985"/>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CONCLUSION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196785"/>
            <a:ext cx="10515600" cy="5159565"/>
          </a:xfrm>
        </p:spPr>
        <p:txBody>
          <a:bodyPr>
            <a:normAutofit fontScale="25000" lnSpcReduction="20000"/>
          </a:bodyPr>
          <a:lstStyle/>
          <a:p>
            <a:pPr marL="0" indent="0" algn="just">
              <a:lnSpc>
                <a:spcPct val="150000"/>
              </a:lnSpc>
              <a:buNone/>
            </a:pPr>
            <a:r>
              <a:rPr lang="en-AU" sz="1800" dirty="0">
                <a:effectLst/>
                <a:latin typeface="Tahoma" panose="020B0604030504040204" pitchFamily="34" charset="0"/>
                <a:ea typeface="Tahoma" panose="020B0604030504040204" pitchFamily="34" charset="0"/>
                <a:cs typeface="Tahoma" panose="020B0604030504040204" pitchFamily="34" charset="0"/>
              </a:rPr>
              <a:t>	</a:t>
            </a:r>
            <a:r>
              <a:rPr lang="en-US" sz="7200" dirty="0">
                <a:effectLst/>
                <a:latin typeface="Tahoma" panose="020B0604030504040204" pitchFamily="34" charset="0"/>
                <a:ea typeface="Tahoma" panose="020B0604030504040204" pitchFamily="34" charset="0"/>
                <a:cs typeface="Tahoma" panose="020B0604030504040204" pitchFamily="34" charset="0"/>
              </a:rPr>
              <a:t>The paper "Alzheimer's classification using supervised machine learning" proposes a method for the accurate and early diagnosis of Alzheimer's disease (AD) using machine learning (ML) techniques. The study aims to improve the classification of AD from magnetic resonance imaging (MRI) data by using different feature selection and classification algorithms. The authors utilized the Alzheimer's Disease Neuroimaging Initiative (ADNI) dataset, which contains clinical, cognitive, and neuroimaging data from AD patients and healthy controls. The study showed that the proposed approach outperformed other state-of-the-art methods in terms of classification accuracy, sensitivity, and specificity. The results of the study suggest that machine learning techniques can be used effectively to diagnose AD and may help clinicians to make an accurate diagnosis at an early stage. This could lead to earlier interventions and potentially improve patient outcomes. However, the study has limitations, including the small sample size and the need for further validation on larger and more diverse datasets. Overall, the proposed method has the potential to improve the accuracy of AD diagnosis, which is crucial for effective disease management and treatment. Further research is needed to confirm the findings of this study and to develop more advanced and robust ML models for AD diagnosis.</a:t>
            </a:r>
            <a:endParaRPr lang="en-IN" sz="72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50B9666C-24F5-189E-081E-21FAF0CD898E}"/>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37</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124868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838200" y="260198"/>
            <a:ext cx="10515600" cy="726557"/>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REFERENCES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091682"/>
            <a:ext cx="10515600" cy="5142841"/>
          </a:xfrm>
        </p:spPr>
        <p:txBody>
          <a:bodyPr>
            <a:noAutofit/>
          </a:bodyPr>
          <a:lstStyle/>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[1] Deep Learning in Alzheimer’s Disease: Diagnostic Classification and Prognostic Prediction Using Neuroimaging Data, </a:t>
            </a:r>
            <a:r>
              <a:rPr lang="en-GB" sz="1800" dirty="0" err="1">
                <a:effectLst/>
                <a:latin typeface="Tahoma" panose="020B0604030504040204" pitchFamily="34" charset="0"/>
                <a:ea typeface="Tahoma" panose="020B0604030504040204" pitchFamily="34" charset="0"/>
                <a:cs typeface="Tahoma" panose="020B0604030504040204" pitchFamily="34" charset="0"/>
              </a:rPr>
              <a:t>Taeho</a:t>
            </a:r>
            <a:r>
              <a:rPr lang="en-GB" sz="1800" dirty="0">
                <a:effectLst/>
                <a:latin typeface="Tahoma" panose="020B0604030504040204" pitchFamily="34" charset="0"/>
                <a:ea typeface="Tahoma" panose="020B0604030504040204" pitchFamily="34" charset="0"/>
                <a:cs typeface="Tahoma" panose="020B0604030504040204" pitchFamily="34" charset="0"/>
              </a:rPr>
              <a:t> Jo1, </a:t>
            </a:r>
            <a:r>
              <a:rPr lang="en-GB" sz="1800" dirty="0" err="1">
                <a:effectLst/>
                <a:latin typeface="Tahoma" panose="020B0604030504040204" pitchFamily="34" charset="0"/>
                <a:ea typeface="Tahoma" panose="020B0604030504040204" pitchFamily="34" charset="0"/>
                <a:cs typeface="Tahoma" panose="020B0604030504040204" pitchFamily="34" charset="0"/>
              </a:rPr>
              <a:t>Kwangsik</a:t>
            </a:r>
            <a:r>
              <a:rPr lang="en-GB" sz="1800" dirty="0">
                <a:effectLst/>
                <a:latin typeface="Tahoma" panose="020B0604030504040204" pitchFamily="34" charset="0"/>
                <a:ea typeface="Tahoma" panose="020B0604030504040204" pitchFamily="34" charset="0"/>
                <a:cs typeface="Tahoma" panose="020B0604030504040204" pitchFamily="34" charset="0"/>
              </a:rPr>
              <a:t> </a:t>
            </a:r>
            <a:r>
              <a:rPr lang="en-GB" sz="1800" dirty="0" err="1">
                <a:effectLst/>
                <a:latin typeface="Tahoma" panose="020B0604030504040204" pitchFamily="34" charset="0"/>
                <a:ea typeface="Tahoma" panose="020B0604030504040204" pitchFamily="34" charset="0"/>
                <a:cs typeface="Tahoma" panose="020B0604030504040204" pitchFamily="34" charset="0"/>
              </a:rPr>
              <a:t>Nho</a:t>
            </a:r>
            <a:r>
              <a:rPr lang="en-GB" sz="1800" dirty="0">
                <a:effectLst/>
                <a:latin typeface="Tahoma" panose="020B0604030504040204" pitchFamily="34" charset="0"/>
                <a:ea typeface="Tahoma" panose="020B0604030504040204" pitchFamily="34" charset="0"/>
                <a:cs typeface="Tahoma" panose="020B0604030504040204" pitchFamily="34" charset="0"/>
              </a:rPr>
              <a:t>, 2019.</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[2] Early-Stage Alzheimer’s Disease Prediction Using Machine Learning Models, C. Kavitha1, </a:t>
            </a:r>
            <a:r>
              <a:rPr lang="en-GB" sz="1800" dirty="0" err="1">
                <a:effectLst/>
                <a:latin typeface="Tahoma" panose="020B0604030504040204" pitchFamily="34" charset="0"/>
                <a:ea typeface="Tahoma" panose="020B0604030504040204" pitchFamily="34" charset="0"/>
                <a:cs typeface="Tahoma" panose="020B0604030504040204" pitchFamily="34" charset="0"/>
              </a:rPr>
              <a:t>Vinodhini</a:t>
            </a:r>
            <a:r>
              <a:rPr lang="en-GB" sz="1800" dirty="0">
                <a:effectLst/>
                <a:latin typeface="Tahoma" panose="020B0604030504040204" pitchFamily="34" charset="0"/>
                <a:ea typeface="Tahoma" panose="020B0604030504040204" pitchFamily="34" charset="0"/>
                <a:cs typeface="Tahoma" panose="020B0604030504040204" pitchFamily="34" charset="0"/>
              </a:rPr>
              <a:t> Mani, 2022.</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[3]   Prediction of Alzheimer’s disease (AD) Using Machine Learning Techniques with Boruta Algorithm as Feature Selection Method, Lee Kuok Leong and </a:t>
            </a:r>
            <a:r>
              <a:rPr lang="en-GB" sz="1800" dirty="0" err="1">
                <a:effectLst/>
                <a:latin typeface="Tahoma" panose="020B0604030504040204" pitchFamily="34" charset="0"/>
                <a:ea typeface="Tahoma" panose="020B0604030504040204" pitchFamily="34" charset="0"/>
                <a:cs typeface="Tahoma" panose="020B0604030504040204" pitchFamily="34" charset="0"/>
              </a:rPr>
              <a:t>Azian</a:t>
            </a:r>
            <a:r>
              <a:rPr lang="en-GB" sz="1800" dirty="0">
                <a:effectLst/>
                <a:latin typeface="Tahoma" panose="020B0604030504040204" pitchFamily="34" charset="0"/>
                <a:ea typeface="Tahoma" panose="020B0604030504040204" pitchFamily="34" charset="0"/>
                <a:cs typeface="Tahoma" panose="020B0604030504040204" pitchFamily="34" charset="0"/>
              </a:rPr>
              <a:t> </a:t>
            </a:r>
            <a:r>
              <a:rPr lang="en-GB" sz="1800" dirty="0" err="1">
                <a:effectLst/>
                <a:latin typeface="Tahoma" panose="020B0604030504040204" pitchFamily="34" charset="0"/>
                <a:ea typeface="Tahoma" panose="020B0604030504040204" pitchFamily="34" charset="0"/>
                <a:cs typeface="Tahoma" panose="020B0604030504040204" pitchFamily="34" charset="0"/>
              </a:rPr>
              <a:t>Azamimi</a:t>
            </a:r>
            <a:r>
              <a:rPr lang="en-GB" sz="1800" dirty="0">
                <a:effectLst/>
                <a:latin typeface="Tahoma" panose="020B0604030504040204" pitchFamily="34" charset="0"/>
                <a:ea typeface="Tahoma" panose="020B0604030504040204" pitchFamily="34" charset="0"/>
                <a:cs typeface="Tahoma" panose="020B0604030504040204" pitchFamily="34" charset="0"/>
              </a:rPr>
              <a:t> Abdullah.</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[4] Machine learning for </a:t>
            </a:r>
            <a:r>
              <a:rPr lang="en-GB" sz="1800" dirty="0" err="1">
                <a:effectLst/>
                <a:latin typeface="Tahoma" panose="020B0604030504040204" pitchFamily="34" charset="0"/>
                <a:ea typeface="Tahoma" panose="020B0604030504040204" pitchFamily="34" charset="0"/>
                <a:cs typeface="Tahoma" panose="020B0604030504040204" pitchFamily="34" charset="0"/>
              </a:rPr>
              <a:t>modeling</a:t>
            </a:r>
            <a:r>
              <a:rPr lang="en-GB" sz="1800" dirty="0">
                <a:effectLst/>
                <a:latin typeface="Tahoma" panose="020B0604030504040204" pitchFamily="34" charset="0"/>
                <a:ea typeface="Tahoma" panose="020B0604030504040204" pitchFamily="34" charset="0"/>
                <a:cs typeface="Tahoma" panose="020B0604030504040204" pitchFamily="34" charset="0"/>
              </a:rPr>
              <a:t> the progression of Alzheimer disease dementia using clinical data: a systematic literature review, </a:t>
            </a:r>
            <a:r>
              <a:rPr lang="en-GB" sz="1800" dirty="0" err="1">
                <a:effectLst/>
                <a:latin typeface="Tahoma" panose="020B0604030504040204" pitchFamily="34" charset="0"/>
                <a:ea typeface="Tahoma" panose="020B0604030504040204" pitchFamily="34" charset="0"/>
                <a:cs typeface="Tahoma" panose="020B0604030504040204" pitchFamily="34" charset="0"/>
              </a:rPr>
              <a:t>Sayantan</a:t>
            </a:r>
            <a:r>
              <a:rPr lang="en-GB" sz="1800" dirty="0">
                <a:effectLst/>
                <a:latin typeface="Tahoma" panose="020B0604030504040204" pitchFamily="34" charset="0"/>
                <a:ea typeface="Tahoma" panose="020B0604030504040204" pitchFamily="34" charset="0"/>
                <a:cs typeface="Tahoma" panose="020B0604030504040204" pitchFamily="34" charset="0"/>
              </a:rPr>
              <a:t> Kumar, Inez Oh, 2021.</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[5] Machine learning prediction of incidence of Alzheimer’s disease using large-scale administrative health data, Ji Hwan Park, Han </a:t>
            </a:r>
            <a:r>
              <a:rPr lang="en-GB" sz="1800" dirty="0" err="1">
                <a:effectLst/>
                <a:latin typeface="Tahoma" panose="020B0604030504040204" pitchFamily="34" charset="0"/>
                <a:ea typeface="Tahoma" panose="020B0604030504040204" pitchFamily="34" charset="0"/>
                <a:cs typeface="Tahoma" panose="020B0604030504040204" pitchFamily="34" charset="0"/>
              </a:rPr>
              <a:t>Eol</a:t>
            </a:r>
            <a:r>
              <a:rPr lang="en-GB" sz="1800" dirty="0">
                <a:effectLst/>
                <a:latin typeface="Tahoma" panose="020B0604030504040204" pitchFamily="34" charset="0"/>
                <a:ea typeface="Tahoma" panose="020B0604030504040204" pitchFamily="34" charset="0"/>
                <a:cs typeface="Tahoma" panose="020B0604030504040204" pitchFamily="34" charset="0"/>
              </a:rPr>
              <a:t> Cho 2, 2020.</a:t>
            </a:r>
          </a:p>
        </p:txBody>
      </p:sp>
      <p:sp>
        <p:nvSpPr>
          <p:cNvPr id="5" name="Slide Number Placeholder 4">
            <a:extLst>
              <a:ext uri="{FF2B5EF4-FFF2-40B4-BE49-F238E27FC236}">
                <a16:creationId xmlns:a16="http://schemas.microsoft.com/office/drawing/2014/main" id="{E1617178-BE26-2DCC-231C-009991E39CAF}"/>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38</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692878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838200" y="223935"/>
            <a:ext cx="10515600" cy="707895"/>
          </a:xfrm>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REFERENCES</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007706"/>
            <a:ext cx="10515600" cy="5561045"/>
          </a:xfrm>
        </p:spPr>
        <p:txBody>
          <a:bodyPr>
            <a:noAutofit/>
          </a:bodyPr>
          <a:lstStyle/>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[6] Alzheimer's Disease Early Detection Using Machine Learning Techniques, </a:t>
            </a:r>
            <a:r>
              <a:rPr lang="en-GB" sz="1800" dirty="0" err="1">
                <a:effectLst/>
                <a:latin typeface="Tahoma" panose="020B0604030504040204" pitchFamily="34" charset="0"/>
                <a:ea typeface="Tahoma" panose="020B0604030504040204" pitchFamily="34" charset="0"/>
                <a:cs typeface="Tahoma" panose="020B0604030504040204" pitchFamily="34" charset="0"/>
              </a:rPr>
              <a:t>Roobaea</a:t>
            </a:r>
            <a:r>
              <a:rPr lang="en-GB" sz="1800" dirty="0">
                <a:effectLst/>
                <a:latin typeface="Tahoma" panose="020B0604030504040204" pitchFamily="34" charset="0"/>
                <a:ea typeface="Tahoma" panose="020B0604030504040204" pitchFamily="34" charset="0"/>
                <a:cs typeface="Tahoma" panose="020B0604030504040204" pitchFamily="34" charset="0"/>
              </a:rPr>
              <a:t> Alroobaea1, </a:t>
            </a:r>
            <a:r>
              <a:rPr lang="en-GB" sz="1800" dirty="0" err="1">
                <a:effectLst/>
                <a:latin typeface="Tahoma" panose="020B0604030504040204" pitchFamily="34" charset="0"/>
                <a:ea typeface="Tahoma" panose="020B0604030504040204" pitchFamily="34" charset="0"/>
                <a:cs typeface="Tahoma" panose="020B0604030504040204" pitchFamily="34" charset="0"/>
              </a:rPr>
              <a:t>Seifeddine</a:t>
            </a:r>
            <a:r>
              <a:rPr lang="en-GB" sz="1800" dirty="0">
                <a:effectLst/>
                <a:latin typeface="Tahoma" panose="020B0604030504040204" pitchFamily="34" charset="0"/>
                <a:ea typeface="Tahoma" panose="020B0604030504040204" pitchFamily="34" charset="0"/>
                <a:cs typeface="Tahoma" panose="020B0604030504040204" pitchFamily="34" charset="0"/>
              </a:rPr>
              <a:t> Mechti2Bhanu Prakash Kolla6, Sudhakar Sengan7, 2021.</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[7] A Predictive and Preventive Model for Onset of Alzheimer’s Disease, Udit Singhania1, </a:t>
            </a:r>
            <a:r>
              <a:rPr lang="en-GB" sz="1800" dirty="0" err="1">
                <a:effectLst/>
                <a:latin typeface="Tahoma" panose="020B0604030504040204" pitchFamily="34" charset="0"/>
                <a:ea typeface="Tahoma" panose="020B0604030504040204" pitchFamily="34" charset="0"/>
                <a:cs typeface="Tahoma" panose="020B0604030504040204" pitchFamily="34" charset="0"/>
              </a:rPr>
              <a:t>Balakrushna</a:t>
            </a:r>
            <a:r>
              <a:rPr lang="en-GB" sz="1800" dirty="0">
                <a:effectLst/>
                <a:latin typeface="Tahoma" panose="020B0604030504040204" pitchFamily="34" charset="0"/>
                <a:ea typeface="Tahoma" panose="020B0604030504040204" pitchFamily="34" charset="0"/>
                <a:cs typeface="Tahoma" panose="020B0604030504040204" pitchFamily="34" charset="0"/>
              </a:rPr>
              <a:t> Tripathy 2, Mohammad Kamrul Hasan3*, Noble C. Anumbe4, </a:t>
            </a:r>
            <a:r>
              <a:rPr lang="en-GB" sz="1800" dirty="0" err="1">
                <a:effectLst/>
                <a:latin typeface="Tahoma" panose="020B0604030504040204" pitchFamily="34" charset="0"/>
                <a:ea typeface="Tahoma" panose="020B0604030504040204" pitchFamily="34" charset="0"/>
                <a:cs typeface="Tahoma" panose="020B0604030504040204" pitchFamily="34" charset="0"/>
              </a:rPr>
              <a:t>Manasik</a:t>
            </a:r>
            <a:r>
              <a:rPr lang="en-GB" sz="1800" dirty="0">
                <a:effectLst/>
                <a:latin typeface="Tahoma" panose="020B0604030504040204" pitchFamily="34" charset="0"/>
                <a:ea typeface="Tahoma" panose="020B0604030504040204" pitchFamily="34" charset="0"/>
                <a:cs typeface="Tahoma" panose="020B0604030504040204" pitchFamily="34" charset="0"/>
              </a:rPr>
              <a:t> M. Mohamed Nour 7, 2021.</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[8] A multilayer multimodal detection and prediction model based on explainable artificial intelligence for Alzheimer’s disease, Shaker El‑Sappagh1,2*, 2021.</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[9] Diagnosis of Alzheimer 's Disease using Combined Feature Selection Method, Fazal Ur Rehman Faisal, Uttam Khatri, Goo-Rak Kwon, 2021.</a:t>
            </a:r>
          </a:p>
          <a:p>
            <a:pPr marL="0" indent="0" algn="just">
              <a:lnSpc>
                <a:spcPct val="150000"/>
              </a:lnSpc>
              <a:spcAft>
                <a:spcPts val="1000"/>
              </a:spcAft>
              <a:buNone/>
            </a:pPr>
            <a:r>
              <a:rPr lang="en-GB" sz="1800" dirty="0">
                <a:effectLst/>
                <a:latin typeface="Tahoma" panose="020B0604030504040204" pitchFamily="34" charset="0"/>
                <a:ea typeface="Tahoma" panose="020B0604030504040204" pitchFamily="34" charset="0"/>
                <a:cs typeface="Tahoma" panose="020B0604030504040204" pitchFamily="34" charset="0"/>
              </a:rPr>
              <a:t>[10] Deep Structural and Clinical Feature Learning for Semi-Supervised Multiclass Prediction of Alzheimer’s Disease, </a:t>
            </a:r>
            <a:r>
              <a:rPr lang="en-GB" sz="1800" dirty="0" err="1">
                <a:effectLst/>
                <a:latin typeface="Tahoma" panose="020B0604030504040204" pitchFamily="34" charset="0"/>
                <a:ea typeface="Tahoma" panose="020B0604030504040204" pitchFamily="34" charset="0"/>
                <a:cs typeface="Tahoma" panose="020B0604030504040204" pitchFamily="34" charset="0"/>
              </a:rPr>
              <a:t>Emimal</a:t>
            </a:r>
            <a:r>
              <a:rPr lang="en-GB" sz="1800" dirty="0">
                <a:effectLst/>
                <a:latin typeface="Tahoma" panose="020B0604030504040204" pitchFamily="34" charset="0"/>
                <a:ea typeface="Tahoma" panose="020B0604030504040204" pitchFamily="34" charset="0"/>
                <a:cs typeface="Tahoma" panose="020B0604030504040204" pitchFamily="34" charset="0"/>
              </a:rPr>
              <a:t> </a:t>
            </a:r>
            <a:r>
              <a:rPr lang="en-GB" sz="1800" dirty="0" err="1">
                <a:effectLst/>
                <a:latin typeface="Tahoma" panose="020B0604030504040204" pitchFamily="34" charset="0"/>
                <a:ea typeface="Tahoma" panose="020B0604030504040204" pitchFamily="34" charset="0"/>
                <a:cs typeface="Tahoma" panose="020B0604030504040204" pitchFamily="34" charset="0"/>
              </a:rPr>
              <a:t>Jabason</a:t>
            </a:r>
            <a:r>
              <a:rPr lang="en-GB" sz="1800" dirty="0">
                <a:effectLst/>
                <a:latin typeface="Tahoma" panose="020B0604030504040204" pitchFamily="34" charset="0"/>
                <a:ea typeface="Tahoma" panose="020B0604030504040204" pitchFamily="34" charset="0"/>
                <a:cs typeface="Tahoma" panose="020B0604030504040204" pitchFamily="34" charset="0"/>
              </a:rPr>
              <a:t>, Student Member, IEEE, M. </a:t>
            </a:r>
            <a:r>
              <a:rPr lang="en-GB" sz="1800" dirty="0" err="1">
                <a:effectLst/>
                <a:latin typeface="Tahoma" panose="020B0604030504040204" pitchFamily="34" charset="0"/>
                <a:ea typeface="Tahoma" panose="020B0604030504040204" pitchFamily="34" charset="0"/>
                <a:cs typeface="Tahoma" panose="020B0604030504040204" pitchFamily="34" charset="0"/>
              </a:rPr>
              <a:t>Omair</a:t>
            </a:r>
            <a:r>
              <a:rPr lang="en-GB" sz="1800" dirty="0">
                <a:effectLst/>
                <a:latin typeface="Tahoma" panose="020B0604030504040204" pitchFamily="34" charset="0"/>
                <a:ea typeface="Tahoma" panose="020B0604030504040204" pitchFamily="34" charset="0"/>
                <a:cs typeface="Tahoma" panose="020B0604030504040204" pitchFamily="34" charset="0"/>
              </a:rPr>
              <a:t> Ahmad, Fellow, IEEE, and M. N. S Swamy, Fellow, IEEE, 2018.</a:t>
            </a:r>
          </a:p>
          <a:p>
            <a:pPr marL="0" indent="0" algn="just">
              <a:lnSpc>
                <a:spcPct val="150000"/>
              </a:lnSpc>
              <a:spcAft>
                <a:spcPts val="1000"/>
              </a:spcAft>
              <a:buNone/>
            </a:pPr>
            <a:endParaRPr lang="en-IN" sz="1800" dirty="0">
              <a:effectLst/>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25FD66B5-E150-D930-BF09-E207C6E12A22}"/>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39</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325191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0"/>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LITERATURE SURVEY</a:t>
            </a:r>
            <a:endParaRPr lang="en-IN" sz="32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7" name="Content Placeholder 1">
            <a:extLst>
              <a:ext uri="{FF2B5EF4-FFF2-40B4-BE49-F238E27FC236}">
                <a16:creationId xmlns:a16="http://schemas.microsoft.com/office/drawing/2014/main" id="{EA423782-2B4C-4165-92DE-3221B9B1F60F}"/>
              </a:ext>
            </a:extLst>
          </p:cNvPr>
          <p:cNvGraphicFramePr>
            <a:graphicFrameLocks noGrp="1"/>
          </p:cNvGraphicFramePr>
          <p:nvPr>
            <p:ph idx="1"/>
            <p:extLst>
              <p:ext uri="{D42A27DB-BD31-4B8C-83A1-F6EECF244321}">
                <p14:modId xmlns:p14="http://schemas.microsoft.com/office/powerpoint/2010/main" val="4059674123"/>
              </p:ext>
            </p:extLst>
          </p:nvPr>
        </p:nvGraphicFramePr>
        <p:xfrm>
          <a:off x="670249" y="1069847"/>
          <a:ext cx="10851502" cy="5247470"/>
        </p:xfrm>
        <a:graphic>
          <a:graphicData uri="http://schemas.openxmlformats.org/drawingml/2006/table">
            <a:tbl>
              <a:tblPr firstRow="1" bandRow="1">
                <a:tableStyleId>{5C22544A-7EE6-4342-B048-85BDC9FD1C3A}</a:tableStyleId>
              </a:tblPr>
              <a:tblGrid>
                <a:gridCol w="1151782">
                  <a:extLst>
                    <a:ext uri="{9D8B030D-6E8A-4147-A177-3AD203B41FA5}">
                      <a16:colId xmlns:a16="http://schemas.microsoft.com/office/drawing/2014/main" val="1822368929"/>
                    </a:ext>
                  </a:extLst>
                </a:gridCol>
                <a:gridCol w="2087496">
                  <a:extLst>
                    <a:ext uri="{9D8B030D-6E8A-4147-A177-3AD203B41FA5}">
                      <a16:colId xmlns:a16="http://schemas.microsoft.com/office/drawing/2014/main" val="20000"/>
                    </a:ext>
                  </a:extLst>
                </a:gridCol>
                <a:gridCol w="2393563">
                  <a:extLst>
                    <a:ext uri="{9D8B030D-6E8A-4147-A177-3AD203B41FA5}">
                      <a16:colId xmlns:a16="http://schemas.microsoft.com/office/drawing/2014/main" val="20001"/>
                    </a:ext>
                  </a:extLst>
                </a:gridCol>
                <a:gridCol w="2961383">
                  <a:extLst>
                    <a:ext uri="{9D8B030D-6E8A-4147-A177-3AD203B41FA5}">
                      <a16:colId xmlns:a16="http://schemas.microsoft.com/office/drawing/2014/main" val="20002"/>
                    </a:ext>
                  </a:extLst>
                </a:gridCol>
                <a:gridCol w="2257278">
                  <a:extLst>
                    <a:ext uri="{9D8B030D-6E8A-4147-A177-3AD203B41FA5}">
                      <a16:colId xmlns:a16="http://schemas.microsoft.com/office/drawing/2014/main" val="20003"/>
                    </a:ext>
                  </a:extLst>
                </a:gridCol>
              </a:tblGrid>
              <a:tr h="779334">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SL.NO</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Author name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Title of the paper</a:t>
                      </a:r>
                    </a:p>
                    <a:p>
                      <a:pPr algn="ctr"/>
                      <a:endParaRPr lang="en-US"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Journal name/Scopus/Year</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Concept</a:t>
                      </a:r>
                    </a:p>
                  </a:txBody>
                  <a:tcPr/>
                </a:tc>
                <a:extLst>
                  <a:ext uri="{0D108BD9-81ED-4DB2-BD59-A6C34878D82A}">
                    <a16:rowId xmlns:a16="http://schemas.microsoft.com/office/drawing/2014/main" val="10000"/>
                  </a:ext>
                </a:extLst>
              </a:tr>
              <a:tr h="2182136">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3.</a:t>
                      </a:r>
                    </a:p>
                  </a:txBody>
                  <a:tcPr anchor="ctr"/>
                </a:tc>
                <a:tc>
                  <a:txBody>
                    <a:bodyPr/>
                    <a:lstStyle/>
                    <a:p>
                      <a:pPr fontAlgn="base"/>
                      <a:r>
                        <a:rPr lang="en-IN">
                          <a:effectLst/>
                          <a:latin typeface="Tahoma" panose="020B0604030504040204" pitchFamily="34" charset="0"/>
                          <a:ea typeface="Tahoma" panose="020B0604030504040204" pitchFamily="34" charset="0"/>
                          <a:cs typeface="Tahoma" panose="020B0604030504040204" pitchFamily="34" charset="0"/>
                        </a:rPr>
                        <a:t>Lee Kuok Leong, Azian Azamimi Abdullah</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Prediction of Alzheimer’s disease (AD) Using Machine Learning Techniques with Boruta Algorithm as Feature Selection Method</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Journal of Healthcare Engineering/2020</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Prediction of Alzheimer's disease using machine learning with feature selection</a:t>
                      </a:r>
                    </a:p>
                  </a:txBody>
                  <a:tcPr anchor="ctr"/>
                </a:tc>
                <a:extLst>
                  <a:ext uri="{0D108BD9-81ED-4DB2-BD59-A6C34878D82A}">
                    <a16:rowId xmlns:a16="http://schemas.microsoft.com/office/drawing/2014/main" val="10001"/>
                  </a:ext>
                </a:extLst>
              </a:tr>
              <a:tr h="2248184">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4.</a:t>
                      </a:r>
                    </a:p>
                  </a:txBody>
                  <a:tcPr anchor="ctr"/>
                </a:tc>
                <a:tc>
                  <a:txBody>
                    <a:bodyPr/>
                    <a:lstStyle/>
                    <a:p>
                      <a:pPr fontAlgn="base"/>
                      <a:r>
                        <a:rPr lang="en-IN" dirty="0" err="1">
                          <a:effectLst/>
                          <a:latin typeface="Tahoma" panose="020B0604030504040204" pitchFamily="34" charset="0"/>
                          <a:ea typeface="Tahoma" panose="020B0604030504040204" pitchFamily="34" charset="0"/>
                          <a:cs typeface="Tahoma" panose="020B0604030504040204" pitchFamily="34" charset="0"/>
                        </a:rPr>
                        <a:t>Sayantan</a:t>
                      </a:r>
                      <a:r>
                        <a:rPr lang="en-IN" dirty="0">
                          <a:effectLst/>
                          <a:latin typeface="Tahoma" panose="020B0604030504040204" pitchFamily="34" charset="0"/>
                          <a:ea typeface="Tahoma" panose="020B0604030504040204" pitchFamily="34" charset="0"/>
                          <a:cs typeface="Tahoma" panose="020B0604030504040204" pitchFamily="34" charset="0"/>
                        </a:rPr>
                        <a:t> Kumar, Inez Oh</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Machine learning for modeling the progression of Alzheimer disease dementia using clinical data: a systematic literature review</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Alzheimer's Research &amp; Therapy/2021</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Modeling the progression of Alzheimer's disease using machine learning with clinical data</a:t>
                      </a:r>
                    </a:p>
                  </a:txBody>
                  <a:tcPr anchor="ctr"/>
                </a:tc>
                <a:extLst>
                  <a:ext uri="{0D108BD9-81ED-4DB2-BD59-A6C34878D82A}">
                    <a16:rowId xmlns:a16="http://schemas.microsoft.com/office/drawing/2014/main" val="3871913527"/>
                  </a:ext>
                </a:extLst>
              </a:tr>
            </a:tbl>
          </a:graphicData>
        </a:graphic>
      </p:graphicFrame>
      <p:sp>
        <p:nvSpPr>
          <p:cNvPr id="4" name="Slide Number Placeholder 3">
            <a:extLst>
              <a:ext uri="{FF2B5EF4-FFF2-40B4-BE49-F238E27FC236}">
                <a16:creationId xmlns:a16="http://schemas.microsoft.com/office/drawing/2014/main" id="{D8E63284-8391-88F7-1682-718F54C621D3}"/>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4</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1054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0"/>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LITERATURE SURVEY</a:t>
            </a:r>
            <a:endParaRPr lang="en-IN" sz="32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7" name="Content Placeholder 1">
            <a:extLst>
              <a:ext uri="{FF2B5EF4-FFF2-40B4-BE49-F238E27FC236}">
                <a16:creationId xmlns:a16="http://schemas.microsoft.com/office/drawing/2014/main" id="{EA423782-2B4C-4165-92DE-3221B9B1F60F}"/>
              </a:ext>
            </a:extLst>
          </p:cNvPr>
          <p:cNvGraphicFramePr>
            <a:graphicFrameLocks noGrp="1"/>
          </p:cNvGraphicFramePr>
          <p:nvPr>
            <p:ph idx="1"/>
            <p:extLst>
              <p:ext uri="{D42A27DB-BD31-4B8C-83A1-F6EECF244321}">
                <p14:modId xmlns:p14="http://schemas.microsoft.com/office/powerpoint/2010/main" val="3490195067"/>
              </p:ext>
            </p:extLst>
          </p:nvPr>
        </p:nvGraphicFramePr>
        <p:xfrm>
          <a:off x="662473" y="1125829"/>
          <a:ext cx="10851502" cy="4984491"/>
        </p:xfrm>
        <a:graphic>
          <a:graphicData uri="http://schemas.openxmlformats.org/drawingml/2006/table">
            <a:tbl>
              <a:tblPr firstRow="1" bandRow="1">
                <a:tableStyleId>{5C22544A-7EE6-4342-B048-85BDC9FD1C3A}</a:tableStyleId>
              </a:tblPr>
              <a:tblGrid>
                <a:gridCol w="1151782">
                  <a:extLst>
                    <a:ext uri="{9D8B030D-6E8A-4147-A177-3AD203B41FA5}">
                      <a16:colId xmlns:a16="http://schemas.microsoft.com/office/drawing/2014/main" val="1822368929"/>
                    </a:ext>
                  </a:extLst>
                </a:gridCol>
                <a:gridCol w="2216569">
                  <a:extLst>
                    <a:ext uri="{9D8B030D-6E8A-4147-A177-3AD203B41FA5}">
                      <a16:colId xmlns:a16="http://schemas.microsoft.com/office/drawing/2014/main" val="20000"/>
                    </a:ext>
                  </a:extLst>
                </a:gridCol>
                <a:gridCol w="2264490">
                  <a:extLst>
                    <a:ext uri="{9D8B030D-6E8A-4147-A177-3AD203B41FA5}">
                      <a16:colId xmlns:a16="http://schemas.microsoft.com/office/drawing/2014/main" val="20001"/>
                    </a:ext>
                  </a:extLst>
                </a:gridCol>
                <a:gridCol w="2961383">
                  <a:extLst>
                    <a:ext uri="{9D8B030D-6E8A-4147-A177-3AD203B41FA5}">
                      <a16:colId xmlns:a16="http://schemas.microsoft.com/office/drawing/2014/main" val="20002"/>
                    </a:ext>
                  </a:extLst>
                </a:gridCol>
                <a:gridCol w="2257278">
                  <a:extLst>
                    <a:ext uri="{9D8B030D-6E8A-4147-A177-3AD203B41FA5}">
                      <a16:colId xmlns:a16="http://schemas.microsoft.com/office/drawing/2014/main" val="20003"/>
                    </a:ext>
                  </a:extLst>
                </a:gridCol>
              </a:tblGrid>
              <a:tr h="805131">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SL.NO</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Author name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Title of the paper</a:t>
                      </a:r>
                    </a:p>
                    <a:p>
                      <a:pPr algn="ctr"/>
                      <a:endParaRPr lang="en-US"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Journal name/Scopus/Year</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Concept</a:t>
                      </a:r>
                    </a:p>
                  </a:txBody>
                  <a:tcPr/>
                </a:tc>
                <a:extLst>
                  <a:ext uri="{0D108BD9-81ED-4DB2-BD59-A6C34878D82A}">
                    <a16:rowId xmlns:a16="http://schemas.microsoft.com/office/drawing/2014/main" val="10000"/>
                  </a:ext>
                </a:extLst>
              </a:tr>
              <a:tr h="2254368">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5.</a:t>
                      </a:r>
                    </a:p>
                  </a:txBody>
                  <a:tcPr anchor="ctr"/>
                </a:tc>
                <a:tc>
                  <a:txBody>
                    <a:bodyPr/>
                    <a:lstStyle/>
                    <a:p>
                      <a:pPr fontAlgn="base"/>
                      <a:r>
                        <a:rPr lang="en-IN">
                          <a:effectLst/>
                          <a:latin typeface="Tahoma" panose="020B0604030504040204" pitchFamily="34" charset="0"/>
                          <a:ea typeface="Tahoma" panose="020B0604030504040204" pitchFamily="34" charset="0"/>
                          <a:cs typeface="Tahoma" panose="020B0604030504040204" pitchFamily="34" charset="0"/>
                        </a:rPr>
                        <a:t>Ji Hwan Park, Han Eol Cho</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Machine learning prediction of incidence of Alzheimer’s disease using large-scale administrative health data</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BMC Medical Informatics and Decision Making/2020</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Prediction of Alzheimer's disease incidence using large-scale administrative health data</a:t>
                      </a:r>
                    </a:p>
                  </a:txBody>
                  <a:tcPr anchor="ctr"/>
                </a:tc>
                <a:extLst>
                  <a:ext uri="{0D108BD9-81ED-4DB2-BD59-A6C34878D82A}">
                    <a16:rowId xmlns:a16="http://schemas.microsoft.com/office/drawing/2014/main" val="10001"/>
                  </a:ext>
                </a:extLst>
              </a:tr>
              <a:tr h="1924992">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6.</a:t>
                      </a:r>
                    </a:p>
                  </a:txBody>
                  <a:tcPr anchor="ctr"/>
                </a:tc>
                <a:tc>
                  <a:txBody>
                    <a:bodyPr/>
                    <a:lstStyle/>
                    <a:p>
                      <a:pPr fontAlgn="base"/>
                      <a:r>
                        <a:rPr lang="en-IN" dirty="0" err="1">
                          <a:effectLst/>
                          <a:latin typeface="Tahoma" panose="020B0604030504040204" pitchFamily="34" charset="0"/>
                          <a:ea typeface="Tahoma" panose="020B0604030504040204" pitchFamily="34" charset="0"/>
                          <a:cs typeface="Tahoma" panose="020B0604030504040204" pitchFamily="34" charset="0"/>
                        </a:rPr>
                        <a:t>Roobaea</a:t>
                      </a:r>
                      <a:r>
                        <a:rPr lang="en-IN" dirty="0">
                          <a:effectLst/>
                          <a:latin typeface="Tahoma" panose="020B0604030504040204" pitchFamily="34" charset="0"/>
                          <a:ea typeface="Tahoma" panose="020B0604030504040204" pitchFamily="34" charset="0"/>
                          <a:cs typeface="Tahoma" panose="020B0604030504040204" pitchFamily="34" charset="0"/>
                        </a:rPr>
                        <a:t> </a:t>
                      </a:r>
                      <a:r>
                        <a:rPr lang="en-IN" dirty="0" err="1">
                          <a:effectLst/>
                          <a:latin typeface="Tahoma" panose="020B0604030504040204" pitchFamily="34" charset="0"/>
                          <a:ea typeface="Tahoma" panose="020B0604030504040204" pitchFamily="34" charset="0"/>
                          <a:cs typeface="Tahoma" panose="020B0604030504040204" pitchFamily="34" charset="0"/>
                        </a:rPr>
                        <a:t>Alroobaea</a:t>
                      </a:r>
                      <a:r>
                        <a:rPr lang="en-IN" dirty="0">
                          <a:effectLst/>
                          <a:latin typeface="Tahoma" panose="020B0604030504040204" pitchFamily="34" charset="0"/>
                          <a:ea typeface="Tahoma" panose="020B0604030504040204" pitchFamily="34" charset="0"/>
                          <a:cs typeface="Tahoma" panose="020B0604030504040204" pitchFamily="34" charset="0"/>
                        </a:rPr>
                        <a:t>, </a:t>
                      </a:r>
                      <a:r>
                        <a:rPr lang="en-IN" dirty="0" err="1">
                          <a:effectLst/>
                          <a:latin typeface="Tahoma" panose="020B0604030504040204" pitchFamily="34" charset="0"/>
                          <a:ea typeface="Tahoma" panose="020B0604030504040204" pitchFamily="34" charset="0"/>
                          <a:cs typeface="Tahoma" panose="020B0604030504040204" pitchFamily="34" charset="0"/>
                        </a:rPr>
                        <a:t>Seifeddine</a:t>
                      </a:r>
                      <a:r>
                        <a:rPr lang="en-IN" dirty="0">
                          <a:effectLst/>
                          <a:latin typeface="Tahoma" panose="020B0604030504040204" pitchFamily="34" charset="0"/>
                          <a:ea typeface="Tahoma" panose="020B0604030504040204" pitchFamily="34" charset="0"/>
                          <a:cs typeface="Tahoma" panose="020B0604030504040204" pitchFamily="34" charset="0"/>
                        </a:rPr>
                        <a:t> </a:t>
                      </a:r>
                      <a:r>
                        <a:rPr lang="en-IN" dirty="0" err="1">
                          <a:effectLst/>
                          <a:latin typeface="Tahoma" panose="020B0604030504040204" pitchFamily="34" charset="0"/>
                          <a:ea typeface="Tahoma" panose="020B0604030504040204" pitchFamily="34" charset="0"/>
                          <a:cs typeface="Tahoma" panose="020B0604030504040204" pitchFamily="34" charset="0"/>
                        </a:rPr>
                        <a:t>Mechti</a:t>
                      </a:r>
                      <a:r>
                        <a:rPr lang="en-IN" dirty="0">
                          <a:effectLst/>
                          <a:latin typeface="Tahoma" panose="020B0604030504040204" pitchFamily="34" charset="0"/>
                          <a:ea typeface="Tahoma" panose="020B0604030504040204" pitchFamily="34" charset="0"/>
                          <a:cs typeface="Tahoma" panose="020B0604030504040204" pitchFamily="34" charset="0"/>
                        </a:rPr>
                        <a:t>, </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Alzheimer's Disease Early Detection Using Machine Learning Techniques</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Frontiers in Neuroscience/2021</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Early detection of Alzheimer's disease using machine learning</a:t>
                      </a:r>
                    </a:p>
                  </a:txBody>
                  <a:tcPr anchor="ctr"/>
                </a:tc>
                <a:extLst>
                  <a:ext uri="{0D108BD9-81ED-4DB2-BD59-A6C34878D82A}">
                    <a16:rowId xmlns:a16="http://schemas.microsoft.com/office/drawing/2014/main" val="3871913527"/>
                  </a:ext>
                </a:extLst>
              </a:tr>
            </a:tbl>
          </a:graphicData>
        </a:graphic>
      </p:graphicFrame>
      <p:sp>
        <p:nvSpPr>
          <p:cNvPr id="4" name="Slide Number Placeholder 3">
            <a:extLst>
              <a:ext uri="{FF2B5EF4-FFF2-40B4-BE49-F238E27FC236}">
                <a16:creationId xmlns:a16="http://schemas.microsoft.com/office/drawing/2014/main" id="{03DB6454-FF90-5200-FE24-8C9368B5A28C}"/>
              </a:ext>
            </a:extLst>
          </p:cNvPr>
          <p:cNvSpPr>
            <a:spLocks noGrp="1"/>
          </p:cNvSpPr>
          <p:nvPr>
            <p:ph type="sldNum" sz="quarter" idx="12"/>
          </p:nvPr>
        </p:nvSpPr>
        <p:spPr/>
        <p:txBody>
          <a:bodyPr/>
          <a:lstStyle/>
          <a:p>
            <a:fld id="{185B556D-0798-4C0F-AA89-4C65A3344379}" type="slidenum">
              <a:rPr lang="en-IN" smtClean="0"/>
              <a:t>5</a:t>
            </a:fld>
            <a:endParaRPr lang="en-IN"/>
          </a:p>
        </p:txBody>
      </p:sp>
    </p:spTree>
    <p:extLst>
      <p:ext uri="{BB962C8B-B14F-4D97-AF65-F5344CB8AC3E}">
        <p14:creationId xmlns:p14="http://schemas.microsoft.com/office/powerpoint/2010/main" val="4206246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0"/>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LITERATURE SURVEY</a:t>
            </a:r>
            <a:endParaRPr lang="en-IN" sz="32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7" name="Content Placeholder 1">
            <a:extLst>
              <a:ext uri="{FF2B5EF4-FFF2-40B4-BE49-F238E27FC236}">
                <a16:creationId xmlns:a16="http://schemas.microsoft.com/office/drawing/2014/main" id="{EA423782-2B4C-4165-92DE-3221B9B1F60F}"/>
              </a:ext>
            </a:extLst>
          </p:cNvPr>
          <p:cNvGraphicFramePr>
            <a:graphicFrameLocks noGrp="1"/>
          </p:cNvGraphicFramePr>
          <p:nvPr>
            <p:ph idx="1"/>
            <p:extLst>
              <p:ext uri="{D42A27DB-BD31-4B8C-83A1-F6EECF244321}">
                <p14:modId xmlns:p14="http://schemas.microsoft.com/office/powerpoint/2010/main" val="2361682532"/>
              </p:ext>
            </p:extLst>
          </p:nvPr>
        </p:nvGraphicFramePr>
        <p:xfrm>
          <a:off x="662473" y="1125829"/>
          <a:ext cx="10851502" cy="5163004"/>
        </p:xfrm>
        <a:graphic>
          <a:graphicData uri="http://schemas.openxmlformats.org/drawingml/2006/table">
            <a:tbl>
              <a:tblPr firstRow="1" bandRow="1">
                <a:tableStyleId>{5C22544A-7EE6-4342-B048-85BDC9FD1C3A}</a:tableStyleId>
              </a:tblPr>
              <a:tblGrid>
                <a:gridCol w="1151782">
                  <a:extLst>
                    <a:ext uri="{9D8B030D-6E8A-4147-A177-3AD203B41FA5}">
                      <a16:colId xmlns:a16="http://schemas.microsoft.com/office/drawing/2014/main" val="1822368929"/>
                    </a:ext>
                  </a:extLst>
                </a:gridCol>
                <a:gridCol w="2492997">
                  <a:extLst>
                    <a:ext uri="{9D8B030D-6E8A-4147-A177-3AD203B41FA5}">
                      <a16:colId xmlns:a16="http://schemas.microsoft.com/office/drawing/2014/main" val="20000"/>
                    </a:ext>
                  </a:extLst>
                </a:gridCol>
                <a:gridCol w="2298821">
                  <a:extLst>
                    <a:ext uri="{9D8B030D-6E8A-4147-A177-3AD203B41FA5}">
                      <a16:colId xmlns:a16="http://schemas.microsoft.com/office/drawing/2014/main" val="20001"/>
                    </a:ext>
                  </a:extLst>
                </a:gridCol>
                <a:gridCol w="2472613">
                  <a:extLst>
                    <a:ext uri="{9D8B030D-6E8A-4147-A177-3AD203B41FA5}">
                      <a16:colId xmlns:a16="http://schemas.microsoft.com/office/drawing/2014/main" val="20002"/>
                    </a:ext>
                  </a:extLst>
                </a:gridCol>
                <a:gridCol w="2435289">
                  <a:extLst>
                    <a:ext uri="{9D8B030D-6E8A-4147-A177-3AD203B41FA5}">
                      <a16:colId xmlns:a16="http://schemas.microsoft.com/office/drawing/2014/main" val="20003"/>
                    </a:ext>
                  </a:extLst>
                </a:gridCol>
              </a:tblGrid>
              <a:tr h="786395">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SL.NO</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Author name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Title of the paper</a:t>
                      </a:r>
                    </a:p>
                    <a:p>
                      <a:endParaRPr lang="en-US"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Journal name/Scopus/Year</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Concept</a:t>
                      </a:r>
                    </a:p>
                  </a:txBody>
                  <a:tcPr/>
                </a:tc>
                <a:extLst>
                  <a:ext uri="{0D108BD9-81ED-4DB2-BD59-A6C34878D82A}">
                    <a16:rowId xmlns:a16="http://schemas.microsoft.com/office/drawing/2014/main" val="10000"/>
                  </a:ext>
                </a:extLst>
              </a:tr>
              <a:tr h="1938784">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7.</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Udit Singhania, </a:t>
                      </a:r>
                      <a:r>
                        <a:rPr lang="en-IN" dirty="0" err="1">
                          <a:effectLst/>
                          <a:latin typeface="Tahoma" panose="020B0604030504040204" pitchFamily="34" charset="0"/>
                          <a:ea typeface="Tahoma" panose="020B0604030504040204" pitchFamily="34" charset="0"/>
                          <a:cs typeface="Tahoma" panose="020B0604030504040204" pitchFamily="34" charset="0"/>
                        </a:rPr>
                        <a:t>Balakrushna</a:t>
                      </a:r>
                      <a:r>
                        <a:rPr lang="en-IN" dirty="0">
                          <a:effectLst/>
                          <a:latin typeface="Tahoma" panose="020B0604030504040204" pitchFamily="34" charset="0"/>
                          <a:ea typeface="Tahoma" panose="020B0604030504040204" pitchFamily="34" charset="0"/>
                          <a:cs typeface="Tahoma" panose="020B0604030504040204" pitchFamily="34" charset="0"/>
                        </a:rPr>
                        <a:t> Tripathy, Mohammad Kamrul Hasan</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A Predictive and Preventive Model for Onset of Alzheimer’s Disease</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Frontiers in Aging Neuroscience/2021</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Predictive and preventive model for onset of Alzheimer's disease</a:t>
                      </a:r>
                    </a:p>
                  </a:txBody>
                  <a:tcPr anchor="ctr"/>
                </a:tc>
                <a:extLst>
                  <a:ext uri="{0D108BD9-81ED-4DB2-BD59-A6C34878D82A}">
                    <a16:rowId xmlns:a16="http://schemas.microsoft.com/office/drawing/2014/main" val="10001"/>
                  </a:ext>
                </a:extLst>
              </a:tr>
              <a:tr h="2437825">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8.</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Shaker El-</a:t>
                      </a:r>
                      <a:r>
                        <a:rPr lang="en-IN" dirty="0" err="1">
                          <a:effectLst/>
                          <a:latin typeface="Tahoma" panose="020B0604030504040204" pitchFamily="34" charset="0"/>
                          <a:ea typeface="Tahoma" panose="020B0604030504040204" pitchFamily="34" charset="0"/>
                          <a:cs typeface="Tahoma" panose="020B0604030504040204" pitchFamily="34" charset="0"/>
                        </a:rPr>
                        <a:t>Sappagh</a:t>
                      </a:r>
                      <a:r>
                        <a:rPr lang="en-IN" dirty="0">
                          <a:effectLst/>
                          <a:latin typeface="Tahoma" panose="020B0604030504040204" pitchFamily="34" charset="0"/>
                          <a:ea typeface="Tahoma" panose="020B0604030504040204" pitchFamily="34" charset="0"/>
                          <a:cs typeface="Tahoma" panose="020B0604030504040204" pitchFamily="34" charset="0"/>
                        </a:rPr>
                        <a:t>, Jose M. Alonso, S. M. </a:t>
                      </a:r>
                      <a:r>
                        <a:rPr lang="en-IN" dirty="0" err="1">
                          <a:effectLst/>
                          <a:latin typeface="Tahoma" panose="020B0604030504040204" pitchFamily="34" charset="0"/>
                          <a:ea typeface="Tahoma" panose="020B0604030504040204" pitchFamily="34" charset="0"/>
                          <a:cs typeface="Tahoma" panose="020B0604030504040204" pitchFamily="34" charset="0"/>
                        </a:rPr>
                        <a:t>Riazul</a:t>
                      </a:r>
                      <a:r>
                        <a:rPr lang="en-IN" dirty="0">
                          <a:effectLst/>
                          <a:latin typeface="Tahoma" panose="020B0604030504040204" pitchFamily="34" charset="0"/>
                          <a:ea typeface="Tahoma" panose="020B0604030504040204" pitchFamily="34" charset="0"/>
                          <a:cs typeface="Tahoma" panose="020B0604030504040204" pitchFamily="34" charset="0"/>
                        </a:rPr>
                        <a:t> Islam, Ahmad M. Sultan, Kyung Sup Kwak</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A multilayer multimodal detection and prediction model based on explainable artificial intelligence for Alzheimer’s disease</a:t>
                      </a:r>
                    </a:p>
                  </a:txBody>
                  <a:tcPr anchor="ctr"/>
                </a:tc>
                <a:tc>
                  <a:txBody>
                    <a:bodyPr/>
                    <a:lstStyle/>
                    <a:p>
                      <a:pPr fontAlgn="base"/>
                      <a:r>
                        <a:rPr lang="en-IN" dirty="0">
                          <a:effectLst/>
                          <a:latin typeface="Tahoma" panose="020B0604030504040204" pitchFamily="34" charset="0"/>
                          <a:ea typeface="Tahoma" panose="020B0604030504040204" pitchFamily="34" charset="0"/>
                          <a:cs typeface="Tahoma" panose="020B0604030504040204" pitchFamily="34" charset="0"/>
                        </a:rPr>
                        <a:t>Scientific Reports/2021</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Multilayer multimodal detection and prediction model for Alzheimer's disease</a:t>
                      </a:r>
                    </a:p>
                  </a:txBody>
                  <a:tcPr anchor="ctr"/>
                </a:tc>
                <a:extLst>
                  <a:ext uri="{0D108BD9-81ED-4DB2-BD59-A6C34878D82A}">
                    <a16:rowId xmlns:a16="http://schemas.microsoft.com/office/drawing/2014/main" val="3871913527"/>
                  </a:ext>
                </a:extLst>
              </a:tr>
            </a:tbl>
          </a:graphicData>
        </a:graphic>
      </p:graphicFrame>
      <p:sp>
        <p:nvSpPr>
          <p:cNvPr id="4" name="Slide Number Placeholder 3">
            <a:extLst>
              <a:ext uri="{FF2B5EF4-FFF2-40B4-BE49-F238E27FC236}">
                <a16:creationId xmlns:a16="http://schemas.microsoft.com/office/drawing/2014/main" id="{BAB08F40-00B5-75CF-871F-E11893ACE2D1}"/>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6</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84520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0"/>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LITERATURE SURVEY</a:t>
            </a:r>
            <a:endParaRPr lang="en-IN" sz="3200"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7" name="Content Placeholder 1">
            <a:extLst>
              <a:ext uri="{FF2B5EF4-FFF2-40B4-BE49-F238E27FC236}">
                <a16:creationId xmlns:a16="http://schemas.microsoft.com/office/drawing/2014/main" id="{EA423782-2B4C-4165-92DE-3221B9B1F60F}"/>
              </a:ext>
            </a:extLst>
          </p:cNvPr>
          <p:cNvGraphicFramePr>
            <a:graphicFrameLocks noGrp="1"/>
          </p:cNvGraphicFramePr>
          <p:nvPr>
            <p:ph idx="1"/>
            <p:extLst>
              <p:ext uri="{D42A27DB-BD31-4B8C-83A1-F6EECF244321}">
                <p14:modId xmlns:p14="http://schemas.microsoft.com/office/powerpoint/2010/main" val="2911591362"/>
              </p:ext>
            </p:extLst>
          </p:nvPr>
        </p:nvGraphicFramePr>
        <p:xfrm>
          <a:off x="662473" y="1125829"/>
          <a:ext cx="10851502" cy="5071179"/>
        </p:xfrm>
        <a:graphic>
          <a:graphicData uri="http://schemas.openxmlformats.org/drawingml/2006/table">
            <a:tbl>
              <a:tblPr firstRow="1" bandRow="1">
                <a:tableStyleId>{5C22544A-7EE6-4342-B048-85BDC9FD1C3A}</a:tableStyleId>
              </a:tblPr>
              <a:tblGrid>
                <a:gridCol w="1151782">
                  <a:extLst>
                    <a:ext uri="{9D8B030D-6E8A-4147-A177-3AD203B41FA5}">
                      <a16:colId xmlns:a16="http://schemas.microsoft.com/office/drawing/2014/main" val="1822368929"/>
                    </a:ext>
                  </a:extLst>
                </a:gridCol>
                <a:gridCol w="2309876">
                  <a:extLst>
                    <a:ext uri="{9D8B030D-6E8A-4147-A177-3AD203B41FA5}">
                      <a16:colId xmlns:a16="http://schemas.microsoft.com/office/drawing/2014/main" val="20000"/>
                    </a:ext>
                  </a:extLst>
                </a:gridCol>
                <a:gridCol w="2171183">
                  <a:extLst>
                    <a:ext uri="{9D8B030D-6E8A-4147-A177-3AD203B41FA5}">
                      <a16:colId xmlns:a16="http://schemas.microsoft.com/office/drawing/2014/main" val="20001"/>
                    </a:ext>
                  </a:extLst>
                </a:gridCol>
                <a:gridCol w="2961383">
                  <a:extLst>
                    <a:ext uri="{9D8B030D-6E8A-4147-A177-3AD203B41FA5}">
                      <a16:colId xmlns:a16="http://schemas.microsoft.com/office/drawing/2014/main" val="20002"/>
                    </a:ext>
                  </a:extLst>
                </a:gridCol>
                <a:gridCol w="2257278">
                  <a:extLst>
                    <a:ext uri="{9D8B030D-6E8A-4147-A177-3AD203B41FA5}">
                      <a16:colId xmlns:a16="http://schemas.microsoft.com/office/drawing/2014/main" val="20003"/>
                    </a:ext>
                  </a:extLst>
                </a:gridCol>
              </a:tblGrid>
              <a:tr h="805131">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SL.NO</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Author name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latin typeface="Tahoma" panose="020B0604030504040204" pitchFamily="34" charset="0"/>
                          <a:ea typeface="Tahoma" panose="020B0604030504040204" pitchFamily="34" charset="0"/>
                          <a:cs typeface="Tahoma" panose="020B0604030504040204" pitchFamily="34" charset="0"/>
                        </a:rPr>
                        <a:t>Title of the paper</a:t>
                      </a:r>
                    </a:p>
                    <a:p>
                      <a:endParaRPr lang="en-US"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Journal name/Scopus/Year</a:t>
                      </a:r>
                    </a:p>
                  </a:txBody>
                  <a:tcPr/>
                </a:tc>
                <a:tc>
                  <a:txBody>
                    <a:bodyPr/>
                    <a:lstStyle/>
                    <a:p>
                      <a:pPr algn="ctr"/>
                      <a:r>
                        <a:rPr lang="en-US" dirty="0">
                          <a:latin typeface="Tahoma" panose="020B0604030504040204" pitchFamily="34" charset="0"/>
                          <a:ea typeface="Tahoma" panose="020B0604030504040204" pitchFamily="34" charset="0"/>
                          <a:cs typeface="Tahoma" panose="020B0604030504040204" pitchFamily="34" charset="0"/>
                        </a:rPr>
                        <a:t>Concept</a:t>
                      </a:r>
                    </a:p>
                  </a:txBody>
                  <a:tcPr/>
                </a:tc>
                <a:extLst>
                  <a:ext uri="{0D108BD9-81ED-4DB2-BD59-A6C34878D82A}">
                    <a16:rowId xmlns:a16="http://schemas.microsoft.com/office/drawing/2014/main" val="10000"/>
                  </a:ext>
                </a:extLst>
              </a:tr>
              <a:tr h="2254368">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9.</a:t>
                      </a:r>
                    </a:p>
                  </a:txBody>
                  <a:tcPr anchor="ctr"/>
                </a:tc>
                <a:tc>
                  <a:txBody>
                    <a:bodyPr/>
                    <a:lstStyle/>
                    <a:p>
                      <a:pPr fontAlgn="base"/>
                      <a:r>
                        <a:rPr lang="en-IN">
                          <a:effectLst/>
                          <a:latin typeface="Tahoma" panose="020B0604030504040204" pitchFamily="34" charset="0"/>
                          <a:ea typeface="Tahoma" panose="020B0604030504040204" pitchFamily="34" charset="0"/>
                          <a:cs typeface="Tahoma" panose="020B0604030504040204" pitchFamily="34" charset="0"/>
                        </a:rPr>
                        <a:t>Fazal Ur Rehman Faisal, Uttam Khatri, Goo-Rak Kwon</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Diagnosis of Alzheimer's Disease using Combined Feature Selection Method</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Journal of Healthcare Engineering/2021</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Diagnosis of Alzheimer's disease using machine learning and combined feature selection</a:t>
                      </a:r>
                    </a:p>
                  </a:txBody>
                  <a:tcPr anchor="ctr"/>
                </a:tc>
                <a:extLst>
                  <a:ext uri="{0D108BD9-81ED-4DB2-BD59-A6C34878D82A}">
                    <a16:rowId xmlns:a16="http://schemas.microsoft.com/office/drawing/2014/main" val="10001"/>
                  </a:ext>
                </a:extLst>
              </a:tr>
              <a:tr h="1924992">
                <a:tc>
                  <a:txBody>
                    <a:bodyPr/>
                    <a:lstStyle/>
                    <a:p>
                      <a:pPr algn="ctr" fontAlgn="base"/>
                      <a:r>
                        <a:rPr lang="en-IN" dirty="0">
                          <a:effectLst/>
                          <a:latin typeface="Tahoma" panose="020B0604030504040204" pitchFamily="34" charset="0"/>
                          <a:ea typeface="Tahoma" panose="020B0604030504040204" pitchFamily="34" charset="0"/>
                          <a:cs typeface="Tahoma" panose="020B0604030504040204" pitchFamily="34" charset="0"/>
                        </a:rPr>
                        <a:t>10.</a:t>
                      </a:r>
                    </a:p>
                  </a:txBody>
                  <a:tcPr anchor="ctr"/>
                </a:tc>
                <a:tc>
                  <a:txBody>
                    <a:bodyPr/>
                    <a:lstStyle/>
                    <a:p>
                      <a:pPr fontAlgn="base"/>
                      <a:r>
                        <a:rPr lang="en-IN">
                          <a:effectLst/>
                          <a:latin typeface="Tahoma" panose="020B0604030504040204" pitchFamily="34" charset="0"/>
                          <a:ea typeface="Tahoma" panose="020B0604030504040204" pitchFamily="34" charset="0"/>
                          <a:cs typeface="Tahoma" panose="020B0604030504040204" pitchFamily="34" charset="0"/>
                        </a:rPr>
                        <a:t>Emimal Jabason, M. Omair Ahmad, M. N. S Swamy</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Deep Structural and Clinical Feature Learning for Semi-Supervised Multiclass Prediction of Alzheimer’s Disease</a:t>
                      </a:r>
                    </a:p>
                  </a:txBody>
                  <a:tcPr anchor="ctr"/>
                </a:tc>
                <a:tc>
                  <a:txBody>
                    <a:bodyPr/>
                    <a:lstStyle/>
                    <a:p>
                      <a:pPr fontAlgn="base"/>
                      <a:r>
                        <a:rPr lang="en-US">
                          <a:effectLst/>
                          <a:latin typeface="Tahoma" panose="020B0604030504040204" pitchFamily="34" charset="0"/>
                          <a:ea typeface="Tahoma" panose="020B0604030504040204" pitchFamily="34" charset="0"/>
                          <a:cs typeface="Tahoma" panose="020B0604030504040204" pitchFamily="34" charset="0"/>
                        </a:rPr>
                        <a:t>IEEE Transactions on Neural Networks and Learning Systems/2018</a:t>
                      </a:r>
                    </a:p>
                  </a:txBody>
                  <a:tcPr anchor="ctr"/>
                </a:tc>
                <a:tc>
                  <a:txBody>
                    <a:bodyPr/>
                    <a:lstStyle/>
                    <a:p>
                      <a:pPr fontAlgn="base"/>
                      <a:r>
                        <a:rPr lang="en-US" dirty="0">
                          <a:effectLst/>
                          <a:latin typeface="Tahoma" panose="020B0604030504040204" pitchFamily="34" charset="0"/>
                          <a:ea typeface="Tahoma" panose="020B0604030504040204" pitchFamily="34" charset="0"/>
                          <a:cs typeface="Tahoma" panose="020B0604030504040204" pitchFamily="34" charset="0"/>
                        </a:rPr>
                        <a:t>Semi-supervised multiclass prediction of Alzheimer's disease using deep structural and clinical feature learning</a:t>
                      </a:r>
                    </a:p>
                  </a:txBody>
                  <a:tcPr anchor="ctr"/>
                </a:tc>
                <a:extLst>
                  <a:ext uri="{0D108BD9-81ED-4DB2-BD59-A6C34878D82A}">
                    <a16:rowId xmlns:a16="http://schemas.microsoft.com/office/drawing/2014/main" val="3871913527"/>
                  </a:ext>
                </a:extLst>
              </a:tr>
            </a:tbl>
          </a:graphicData>
        </a:graphic>
      </p:graphicFrame>
      <p:sp>
        <p:nvSpPr>
          <p:cNvPr id="4" name="Slide Number Placeholder 3">
            <a:extLst>
              <a:ext uri="{FF2B5EF4-FFF2-40B4-BE49-F238E27FC236}">
                <a16:creationId xmlns:a16="http://schemas.microsoft.com/office/drawing/2014/main" id="{EA79A8ED-0B0A-8D29-F478-22033C4971AD}"/>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7</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55494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a:xfrm>
            <a:off x="589972" y="365125"/>
            <a:ext cx="10515600" cy="1325563"/>
          </a:xfrm>
        </p:spPr>
        <p:txBody>
          <a:bodyPr>
            <a:normAutofit/>
          </a:bodyPr>
          <a:lstStyle/>
          <a:p>
            <a:r>
              <a:rPr lang="en-AU" sz="3200" b="1" dirty="0">
                <a:latin typeface="Tahoma" panose="020B0604030504040204" pitchFamily="34" charset="0"/>
                <a:ea typeface="Tahoma" panose="020B0604030504040204" pitchFamily="34" charset="0"/>
                <a:cs typeface="Tahoma" panose="020B0604030504040204" pitchFamily="34" charset="0"/>
              </a:rPr>
              <a:t>PROBLEM DEFINITION</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589972" y="1460498"/>
            <a:ext cx="11012056" cy="4893649"/>
          </a:xfrm>
        </p:spPr>
        <p:txBody>
          <a:bodyPr>
            <a:normAutofit fontScale="77500" lnSpcReduction="20000"/>
          </a:bodyPr>
          <a:lstStyle/>
          <a:p>
            <a:pPr algn="just">
              <a:lnSpc>
                <a:spcPct val="150000"/>
              </a:lnSpc>
            </a:pPr>
            <a:br>
              <a:rPr lang="en-US" sz="1200" b="0" i="0" dirty="0">
                <a:solidFill>
                  <a:srgbClr val="374151"/>
                </a:solidFill>
                <a:effectLst/>
                <a:latin typeface="Söhne"/>
              </a:rPr>
            </a:br>
            <a:r>
              <a:rPr lang="en-US" sz="2100" b="0" i="0" dirty="0">
                <a:effectLst/>
                <a:latin typeface="Tahoma" panose="020B0604030504040204" pitchFamily="34" charset="0"/>
                <a:ea typeface="Tahoma" panose="020B0604030504040204" pitchFamily="34" charset="0"/>
                <a:cs typeface="Tahoma" panose="020B0604030504040204" pitchFamily="34" charset="0"/>
              </a:rPr>
              <a:t>The problem of Alzheimer's classification using supervised machine learning is focused on developing a model that can accurately classify patients as either having Alzheimer's disease or not based on their medical history and diagnostic data. Alzheimer's disease is a progressive neurodegenerative disorder that affects millions of people worldwide, and early detection is crucial for effective treatment and management. To address this problem, relevant data such as patient demographics, medical history, and diagnostic tests must be collected and preprocessed to ensure its quality and consistency. Feature selection is also an essential step to identify relevant attributes that may contribute to the classification process. Machine learning algorithms such as logistic regression, decision trees, and neural networks can be trained and evaluated using supervised techniques, where the models are trained on a labeled dataset of patients with and without Alzheimer's disease. The goal is to create a model that can accurately predict Alzheimer's disease in new patients, which could be used to assist in early diagnosis and treatment planning. This problem requires overcoming challenges such as imbalanced data, noisy data, and overfitting, which can affect the model's accuracy and generalization ability. Ultimately, the development of an accurate and reliable model for Alzheimer's classification using supervised machine learning can have significant implications for improving the diagnosis and treatment of this devastating disease.</a:t>
            </a:r>
          </a:p>
          <a:p>
            <a:pPr marL="0" indent="0" algn="just">
              <a:lnSpc>
                <a:spcPct val="170000"/>
              </a:lnSpc>
              <a:buNone/>
            </a:pPr>
            <a:endParaRPr lang="en-AU"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4C4185B5-DAB4-7271-8E64-3F84B4068321}"/>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8</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45848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606-638D-45BB-B656-32560320EF2C}"/>
              </a:ext>
            </a:extLst>
          </p:cNvPr>
          <p:cNvSpPr>
            <a:spLocks noGrp="1"/>
          </p:cNvSpPr>
          <p:nvPr>
            <p:ph type="title"/>
          </p:nvPr>
        </p:nvSpPr>
        <p:spPr/>
        <p:txBody>
          <a:bodyPr>
            <a:normAutofit/>
          </a:bodyPr>
          <a:lstStyle/>
          <a:p>
            <a:r>
              <a:rPr lang="en-US" sz="3200" b="1" dirty="0">
                <a:latin typeface="Tahoma" panose="020B0604030504040204" pitchFamily="34" charset="0"/>
                <a:ea typeface="Tahoma" panose="020B0604030504040204" pitchFamily="34" charset="0"/>
                <a:cs typeface="Tahoma" panose="020B0604030504040204" pitchFamily="34" charset="0"/>
              </a:rPr>
              <a:t>DEVELOPMENT ENVIRONMENT</a:t>
            </a:r>
            <a:endParaRPr lang="en-IN" sz="3200"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B7C0ED33-E6B0-4D56-8E95-018384E93894}"/>
              </a:ext>
            </a:extLst>
          </p:cNvPr>
          <p:cNvSpPr>
            <a:spLocks noGrp="1"/>
          </p:cNvSpPr>
          <p:nvPr>
            <p:ph idx="1"/>
          </p:nvPr>
        </p:nvSpPr>
        <p:spPr>
          <a:xfrm>
            <a:off x="838200" y="1607127"/>
            <a:ext cx="10515600" cy="4599419"/>
          </a:xfrm>
        </p:spPr>
        <p:txBody>
          <a:bodyPr>
            <a:normAutofit/>
          </a:bodyPr>
          <a:lstStyle/>
          <a:p>
            <a:pPr marL="0" indent="0">
              <a:lnSpc>
                <a:spcPct val="150000"/>
              </a:lnSpc>
              <a:buNone/>
            </a:pPr>
            <a:r>
              <a:rPr lang="en-AU" sz="1800" b="1" dirty="0">
                <a:latin typeface="Tahoma" panose="020B0604030504040204" pitchFamily="34" charset="0"/>
                <a:ea typeface="Tahoma" panose="020B0604030504040204" pitchFamily="34" charset="0"/>
                <a:cs typeface="Tahoma" panose="020B0604030504040204" pitchFamily="34" charset="0"/>
              </a:rPr>
              <a:t>1. Software Requirements:</a:t>
            </a:r>
          </a:p>
          <a:p>
            <a:pPr marL="442913" indent="0">
              <a:lnSpc>
                <a:spcPct val="150000"/>
              </a:lnSpc>
              <a:buFont typeface="Wingdings" panose="05000000000000000000" pitchFamily="2" charset="2"/>
              <a:buChar char="§"/>
              <a:tabLst>
                <a:tab pos="628650" algn="l"/>
              </a:tabLst>
            </a:pPr>
            <a:r>
              <a:rPr lang="en-AU" sz="1800" dirty="0">
                <a:latin typeface="Tahoma" panose="020B0604030504040204" pitchFamily="34" charset="0"/>
                <a:ea typeface="Tahoma" panose="020B0604030504040204" pitchFamily="34" charset="0"/>
                <a:cs typeface="Tahoma" panose="020B0604030504040204" pitchFamily="34" charset="0"/>
              </a:rPr>
              <a:t> Operating System         : Windows 10 or later</a:t>
            </a:r>
          </a:p>
          <a:p>
            <a:pPr marL="442913" indent="0">
              <a:lnSpc>
                <a:spcPct val="150000"/>
              </a:lnSpc>
              <a:buFont typeface="Wingdings" panose="05000000000000000000" pitchFamily="2" charset="2"/>
              <a:buChar char="§"/>
              <a:tabLst>
                <a:tab pos="628650" algn="l"/>
              </a:tabLst>
            </a:pPr>
            <a:r>
              <a:rPr lang="en-AU" sz="1800" dirty="0">
                <a:latin typeface="Tahoma" panose="020B0604030504040204" pitchFamily="34" charset="0"/>
                <a:ea typeface="Tahoma" panose="020B0604030504040204" pitchFamily="34" charset="0"/>
                <a:cs typeface="Tahoma" panose="020B0604030504040204" pitchFamily="34" charset="0"/>
              </a:rPr>
              <a:t> Tool   		     : Anaconda with </a:t>
            </a:r>
            <a:r>
              <a:rPr lang="en-AU" sz="1800" dirty="0" err="1">
                <a:latin typeface="Tahoma" panose="020B0604030504040204" pitchFamily="34" charset="0"/>
                <a:ea typeface="Tahoma" panose="020B0604030504040204" pitchFamily="34" charset="0"/>
                <a:cs typeface="Tahoma" panose="020B0604030504040204" pitchFamily="34" charset="0"/>
              </a:rPr>
              <a:t>Jupyter</a:t>
            </a:r>
            <a:r>
              <a:rPr lang="en-AU" sz="1800" dirty="0">
                <a:latin typeface="Tahoma" panose="020B0604030504040204" pitchFamily="34" charset="0"/>
                <a:ea typeface="Tahoma" panose="020B0604030504040204" pitchFamily="34" charset="0"/>
                <a:cs typeface="Tahoma" panose="020B0604030504040204" pitchFamily="34" charset="0"/>
              </a:rPr>
              <a:t> Notebook</a:t>
            </a:r>
          </a:p>
          <a:p>
            <a:pPr marL="0" indent="0">
              <a:lnSpc>
                <a:spcPct val="150000"/>
              </a:lnSpc>
              <a:buNone/>
            </a:pPr>
            <a:r>
              <a:rPr lang="en-AU" sz="1800" b="1" dirty="0">
                <a:latin typeface="Tahoma" panose="020B0604030504040204" pitchFamily="34" charset="0"/>
                <a:ea typeface="Tahoma" panose="020B0604030504040204" pitchFamily="34" charset="0"/>
                <a:cs typeface="Tahoma" panose="020B0604030504040204" pitchFamily="34" charset="0"/>
              </a:rPr>
              <a:t>2. Hardware requirements:</a:t>
            </a:r>
          </a:p>
          <a:p>
            <a:pPr marL="442913" indent="0">
              <a:lnSpc>
                <a:spcPct val="150000"/>
              </a:lnSpc>
              <a:buFont typeface="Wingdings" panose="05000000000000000000" pitchFamily="2" charset="2"/>
              <a:buChar char="§"/>
            </a:pPr>
            <a:r>
              <a:rPr lang="en-AU" sz="1800" dirty="0">
                <a:latin typeface="Tahoma" panose="020B0604030504040204" pitchFamily="34" charset="0"/>
                <a:ea typeface="Tahoma" panose="020B0604030504040204" pitchFamily="34" charset="0"/>
                <a:cs typeface="Tahoma" panose="020B0604030504040204" pitchFamily="34" charset="0"/>
              </a:rPr>
              <a:t> Processor   		      : Intel i3</a:t>
            </a:r>
          </a:p>
          <a:p>
            <a:pPr marL="442913" indent="0">
              <a:lnSpc>
                <a:spcPct val="150000"/>
              </a:lnSpc>
              <a:buFont typeface="Wingdings" panose="05000000000000000000" pitchFamily="2" charset="2"/>
              <a:buChar char="§"/>
            </a:pPr>
            <a:r>
              <a:rPr lang="en-AU" sz="1800" dirty="0">
                <a:latin typeface="Tahoma" panose="020B0604030504040204" pitchFamily="34" charset="0"/>
                <a:ea typeface="Tahoma" panose="020B0604030504040204" pitchFamily="34" charset="0"/>
                <a:cs typeface="Tahoma" panose="020B0604030504040204" pitchFamily="34" charset="0"/>
              </a:rPr>
              <a:t> Hard disk   		      : minimum 10 GB</a:t>
            </a:r>
          </a:p>
          <a:p>
            <a:pPr marL="442913" indent="0">
              <a:lnSpc>
                <a:spcPct val="150000"/>
              </a:lnSpc>
              <a:buFont typeface="Wingdings" panose="05000000000000000000" pitchFamily="2" charset="2"/>
              <a:buChar char="§"/>
            </a:pPr>
            <a:r>
              <a:rPr lang="en-AU" sz="1800" dirty="0">
                <a:latin typeface="Tahoma" panose="020B0604030504040204" pitchFamily="34" charset="0"/>
                <a:ea typeface="Tahoma" panose="020B0604030504040204" pitchFamily="34" charset="0"/>
                <a:cs typeface="Tahoma" panose="020B0604030504040204" pitchFamily="34" charset="0"/>
              </a:rPr>
              <a:t> RAM        		      : minimum 4 GB</a:t>
            </a:r>
          </a:p>
        </p:txBody>
      </p:sp>
      <p:sp>
        <p:nvSpPr>
          <p:cNvPr id="5" name="Slide Number Placeholder 4">
            <a:extLst>
              <a:ext uri="{FF2B5EF4-FFF2-40B4-BE49-F238E27FC236}">
                <a16:creationId xmlns:a16="http://schemas.microsoft.com/office/drawing/2014/main" id="{24547D4D-1C83-DFCB-C0C9-B9D5F7E22205}"/>
              </a:ext>
            </a:extLst>
          </p:cNvPr>
          <p:cNvSpPr>
            <a:spLocks noGrp="1"/>
          </p:cNvSpPr>
          <p:nvPr>
            <p:ph type="sldNum" sz="quarter" idx="12"/>
          </p:nvPr>
        </p:nvSpPr>
        <p:spPr/>
        <p:txBody>
          <a:bodyPr/>
          <a:lstStyle/>
          <a:p>
            <a:fld id="{185B556D-0798-4C0F-AA89-4C65A3344379}" type="slidenum">
              <a:rPr lang="en-IN" b="1" smtClean="0">
                <a:solidFill>
                  <a:schemeClr val="tx1"/>
                </a:solidFill>
                <a:latin typeface="Tahoma" panose="020B0604030504040204" pitchFamily="34" charset="0"/>
                <a:ea typeface="Tahoma" panose="020B0604030504040204" pitchFamily="34" charset="0"/>
                <a:cs typeface="Tahoma" panose="020B0604030504040204" pitchFamily="34" charset="0"/>
              </a:rPr>
              <a:t>9</a:t>
            </a:fld>
            <a:endParaRPr lang="en-IN"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924025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343</TotalTime>
  <Words>2569</Words>
  <Application>Microsoft Office PowerPoint</Application>
  <PresentationFormat>Widescreen</PresentationFormat>
  <Paragraphs>218</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Söhne</vt:lpstr>
      <vt:lpstr>Arial</vt:lpstr>
      <vt:lpstr>Calibri</vt:lpstr>
      <vt:lpstr>Calibri Light</vt:lpstr>
      <vt:lpstr>Tahoma</vt:lpstr>
      <vt:lpstr>Times New Roman</vt:lpstr>
      <vt:lpstr>Wingdings</vt:lpstr>
      <vt:lpstr>Office Theme</vt:lpstr>
      <vt:lpstr>PANIMALAR ENGINEERING COLLEGE  (An Autonomous Institution)</vt:lpstr>
      <vt:lpstr>INTRODUCTION</vt:lpstr>
      <vt:lpstr>LITERATURE SURVEY</vt:lpstr>
      <vt:lpstr>LITERATURE SURVEY</vt:lpstr>
      <vt:lpstr>LITERATURE SURVEY</vt:lpstr>
      <vt:lpstr>LITERATURE SURVEY</vt:lpstr>
      <vt:lpstr>LITERATURE SURVEY</vt:lpstr>
      <vt:lpstr>PROBLEM DEFINITION</vt:lpstr>
      <vt:lpstr>DEVELOPMENT ENVIRONMENT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LIST OF MODULES</vt:lpstr>
      <vt:lpstr>MODULE DESCRIPTION</vt:lpstr>
      <vt:lpstr>MODULE DESCRIPTION</vt:lpstr>
      <vt:lpstr>MODULE DESCRIPTION</vt:lpstr>
      <vt:lpstr>MODULE DESCRIPTION</vt:lpstr>
      <vt:lpstr>MODULE DESCRIPTION</vt:lpstr>
      <vt:lpstr>RESULTS</vt:lpstr>
      <vt:lpstr>SCREENSHOTS</vt:lpstr>
      <vt:lpstr>SCREENSHOTS</vt:lpstr>
      <vt:lpstr>SCREENSHOTS</vt:lpstr>
      <vt:lpstr>SCREENSHOTS</vt:lpstr>
      <vt:lpstr>SCREENSHOTS</vt:lpstr>
      <vt:lpstr>SCREENSHOTS</vt:lpstr>
      <vt:lpstr>SCREENSHOTS</vt:lpstr>
      <vt:lpstr>SCREENSHOTS</vt:lpstr>
      <vt:lpstr>SCREENSHOTS</vt:lpstr>
      <vt:lpstr>SCREENSHOTS</vt:lpstr>
      <vt:lpstr>CONCLUSION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PANIMALAR ENGINEERING COLLEGE  </dc:title>
  <dc:creator>9402</dc:creator>
  <cp:lastModifiedBy>Saravanakumar R</cp:lastModifiedBy>
  <cp:revision>156</cp:revision>
  <dcterms:created xsi:type="dcterms:W3CDTF">2021-12-30T12:43:11Z</dcterms:created>
  <dcterms:modified xsi:type="dcterms:W3CDTF">2023-04-10T05:00:36Z</dcterms:modified>
</cp:coreProperties>
</file>

<file path=docProps/thumbnail.jpeg>
</file>